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56" r:id="rId3"/>
    <p:sldMasterId id="2147485658" r:id="rId4"/>
  </p:sldMasterIdLst>
  <p:notesMasterIdLst>
    <p:notesMasterId r:id="rId44"/>
  </p:notesMasterIdLst>
  <p:handoutMasterIdLst>
    <p:handoutMasterId r:id="rId45"/>
  </p:handoutMasterIdLst>
  <p:sldIdLst>
    <p:sldId id="652" r:id="rId5"/>
    <p:sldId id="714" r:id="rId6"/>
    <p:sldId id="837" r:id="rId7"/>
    <p:sldId id="838" r:id="rId8"/>
    <p:sldId id="839" r:id="rId9"/>
    <p:sldId id="840" r:id="rId10"/>
    <p:sldId id="827" r:id="rId11"/>
    <p:sldId id="828" r:id="rId12"/>
    <p:sldId id="829" r:id="rId13"/>
    <p:sldId id="833" r:id="rId14"/>
    <p:sldId id="834" r:id="rId15"/>
    <p:sldId id="835" r:id="rId16"/>
    <p:sldId id="863" r:id="rId17"/>
    <p:sldId id="836" r:id="rId18"/>
    <p:sldId id="841" r:id="rId19"/>
    <p:sldId id="842" r:id="rId20"/>
    <p:sldId id="843" r:id="rId21"/>
    <p:sldId id="864" r:id="rId22"/>
    <p:sldId id="844" r:id="rId23"/>
    <p:sldId id="845" r:id="rId24"/>
    <p:sldId id="846" r:id="rId25"/>
    <p:sldId id="847" r:id="rId26"/>
    <p:sldId id="856" r:id="rId27"/>
    <p:sldId id="848" r:id="rId28"/>
    <p:sldId id="852" r:id="rId29"/>
    <p:sldId id="853" r:id="rId30"/>
    <p:sldId id="857" r:id="rId31"/>
    <p:sldId id="858" r:id="rId32"/>
    <p:sldId id="859" r:id="rId33"/>
    <p:sldId id="798" r:id="rId34"/>
    <p:sldId id="860" r:id="rId35"/>
    <p:sldId id="861" r:id="rId36"/>
    <p:sldId id="866" r:id="rId37"/>
    <p:sldId id="867" r:id="rId38"/>
    <p:sldId id="862" r:id="rId39"/>
    <p:sldId id="851" r:id="rId40"/>
    <p:sldId id="850" r:id="rId41"/>
    <p:sldId id="868" r:id="rId42"/>
    <p:sldId id="684" r:id="rId43"/>
  </p:sldIdLst>
  <p:sldSz cx="9144000" cy="6858000" type="screen4x3"/>
  <p:notesSz cx="6797675" cy="9926638"/>
  <p:custDataLst>
    <p:tags r:id="rId46"/>
  </p:custDataLst>
  <p:defaultTextStyle>
    <a:defPPr>
      <a:defRPr lang="zh-CN"/>
    </a:defPPr>
    <a:lvl1pPr algn="l" rtl="0" fontAlgn="base">
      <a:spcBef>
        <a:spcPct val="0"/>
      </a:spcBef>
      <a:spcAft>
        <a:spcPct val="0"/>
      </a:spcAft>
      <a:defRPr sz="2000" kern="1200">
        <a:solidFill>
          <a:schemeClr val="tx1"/>
        </a:solidFill>
        <a:latin typeface="Arial" charset="0"/>
        <a:ea typeface="微软雅黑" pitchFamily="34" charset="-122"/>
        <a:cs typeface="+mn-cs"/>
      </a:defRPr>
    </a:lvl1pPr>
    <a:lvl2pPr marL="457200" algn="l" rtl="0" fontAlgn="base">
      <a:spcBef>
        <a:spcPct val="0"/>
      </a:spcBef>
      <a:spcAft>
        <a:spcPct val="0"/>
      </a:spcAft>
      <a:defRPr sz="2000" kern="1200">
        <a:solidFill>
          <a:schemeClr val="tx1"/>
        </a:solidFill>
        <a:latin typeface="Arial" charset="0"/>
        <a:ea typeface="微软雅黑" pitchFamily="34" charset="-122"/>
        <a:cs typeface="+mn-cs"/>
      </a:defRPr>
    </a:lvl2pPr>
    <a:lvl3pPr marL="914400" algn="l" rtl="0" fontAlgn="base">
      <a:spcBef>
        <a:spcPct val="0"/>
      </a:spcBef>
      <a:spcAft>
        <a:spcPct val="0"/>
      </a:spcAft>
      <a:defRPr sz="2000" kern="1200">
        <a:solidFill>
          <a:schemeClr val="tx1"/>
        </a:solidFill>
        <a:latin typeface="Arial" charset="0"/>
        <a:ea typeface="微软雅黑" pitchFamily="34" charset="-122"/>
        <a:cs typeface="+mn-cs"/>
      </a:defRPr>
    </a:lvl3pPr>
    <a:lvl4pPr marL="1371600" algn="l" rtl="0" fontAlgn="base">
      <a:spcBef>
        <a:spcPct val="0"/>
      </a:spcBef>
      <a:spcAft>
        <a:spcPct val="0"/>
      </a:spcAft>
      <a:defRPr sz="2000" kern="1200">
        <a:solidFill>
          <a:schemeClr val="tx1"/>
        </a:solidFill>
        <a:latin typeface="Arial" charset="0"/>
        <a:ea typeface="微软雅黑" pitchFamily="34" charset="-122"/>
        <a:cs typeface="+mn-cs"/>
      </a:defRPr>
    </a:lvl4pPr>
    <a:lvl5pPr marL="1828800" algn="l" rtl="0" fontAlgn="base">
      <a:spcBef>
        <a:spcPct val="0"/>
      </a:spcBef>
      <a:spcAft>
        <a:spcPct val="0"/>
      </a:spcAft>
      <a:defRPr sz="2000" kern="1200">
        <a:solidFill>
          <a:schemeClr val="tx1"/>
        </a:solidFill>
        <a:latin typeface="Arial" charset="0"/>
        <a:ea typeface="微软雅黑" pitchFamily="34" charset="-122"/>
        <a:cs typeface="+mn-cs"/>
      </a:defRPr>
    </a:lvl5pPr>
    <a:lvl6pPr marL="2286000" algn="l" defTabSz="914400" rtl="0" eaLnBrk="1" latinLnBrk="0" hangingPunct="1">
      <a:defRPr sz="2000" kern="1200">
        <a:solidFill>
          <a:schemeClr val="tx1"/>
        </a:solidFill>
        <a:latin typeface="Arial" charset="0"/>
        <a:ea typeface="微软雅黑" pitchFamily="34" charset="-122"/>
        <a:cs typeface="+mn-cs"/>
      </a:defRPr>
    </a:lvl6pPr>
    <a:lvl7pPr marL="2743200" algn="l" defTabSz="914400" rtl="0" eaLnBrk="1" latinLnBrk="0" hangingPunct="1">
      <a:defRPr sz="2000" kern="1200">
        <a:solidFill>
          <a:schemeClr val="tx1"/>
        </a:solidFill>
        <a:latin typeface="Arial" charset="0"/>
        <a:ea typeface="微软雅黑" pitchFamily="34" charset="-122"/>
        <a:cs typeface="+mn-cs"/>
      </a:defRPr>
    </a:lvl7pPr>
    <a:lvl8pPr marL="3200400" algn="l" defTabSz="914400" rtl="0" eaLnBrk="1" latinLnBrk="0" hangingPunct="1">
      <a:defRPr sz="2000" kern="1200">
        <a:solidFill>
          <a:schemeClr val="tx1"/>
        </a:solidFill>
        <a:latin typeface="Arial" charset="0"/>
        <a:ea typeface="微软雅黑" pitchFamily="34" charset="-122"/>
        <a:cs typeface="+mn-cs"/>
      </a:defRPr>
    </a:lvl8pPr>
    <a:lvl9pPr marL="3657600" algn="l" defTabSz="914400" rtl="0" eaLnBrk="1" latinLnBrk="0" hangingPunct="1">
      <a:defRPr sz="2000" kern="1200">
        <a:solidFill>
          <a:schemeClr val="tx1"/>
        </a:solidFill>
        <a:latin typeface="Arial"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D"/>
    <a:srgbClr val="003366"/>
    <a:srgbClr val="2D96FF"/>
    <a:srgbClr val="292929"/>
    <a:srgbClr val="F8F8F8"/>
    <a:srgbClr val="DDDDDD"/>
    <a:srgbClr val="80808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7037" autoAdjust="0"/>
  </p:normalViewPr>
  <p:slideViewPr>
    <p:cSldViewPr snapToObjects="1">
      <p:cViewPr varScale="1">
        <p:scale>
          <a:sx n="104" d="100"/>
          <a:sy n="104" d="100"/>
        </p:scale>
        <p:origin x="-108" y="-78"/>
      </p:cViewPr>
      <p:guideLst>
        <p:guide orient="horz" pos="845"/>
        <p:guide orient="horz" pos="4319"/>
        <p:guide orient="horz" pos="2160"/>
        <p:guide orient="horz" pos="3612"/>
        <p:guide orient="horz" pos="3974"/>
        <p:guide pos="5465"/>
        <p:guide pos="295"/>
        <p:guide pos="2880"/>
      </p:guideLst>
    </p:cSldViewPr>
  </p:slideViewPr>
  <p:outlineViewPr>
    <p:cViewPr>
      <p:scale>
        <a:sx n="33" d="100"/>
        <a:sy n="33" d="100"/>
      </p:scale>
      <p:origin x="0" y="4332"/>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1" d="100"/>
          <a:sy n="81" d="100"/>
        </p:scale>
        <p:origin x="-2040"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12419F8-975F-4AA0-88E6-FF7A4F235DDC}" type="slidenum">
              <a:rPr lang="zh-CN" altLang="en-US" smtClean="0"/>
              <a:t>‹#›</a:t>
            </a:fld>
            <a:endParaRPr lang="zh-CN" altLang="en-US"/>
          </a:p>
        </p:txBody>
      </p:sp>
    </p:spTree>
    <p:extLst>
      <p:ext uri="{BB962C8B-B14F-4D97-AF65-F5344CB8AC3E}">
        <p14:creationId xmlns:p14="http://schemas.microsoft.com/office/powerpoint/2010/main" val="2126874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1945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747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46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1946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2EBB4AB-94CF-471C-989A-ADF1B120405F}" type="slidenum">
              <a:rPr lang="en-US" altLang="zh-CN"/>
              <a:pPr>
                <a:defRPr/>
              </a:pPr>
              <a:t>‹#›</a:t>
            </a:fld>
            <a:endParaRPr lang="en-US" altLang="zh-CN"/>
          </a:p>
        </p:txBody>
      </p:sp>
    </p:spTree>
    <p:extLst>
      <p:ext uri="{BB962C8B-B14F-4D97-AF65-F5344CB8AC3E}">
        <p14:creationId xmlns:p14="http://schemas.microsoft.com/office/powerpoint/2010/main" val="204440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14</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15</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16</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17</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19</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20</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22</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23</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24</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25</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26</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27</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28</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29</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31</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32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35</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36</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37</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idx="1"/>
          </p:nvPr>
        </p:nvSpPr>
        <p:spPr>
          <a:noFill/>
          <a:ln/>
        </p:spPr>
        <p:txBody>
          <a:bodyPr/>
          <a:lstStyle/>
          <a:p>
            <a:endParaRPr lang="zh-CN" altLang="en-US" smtClean="0"/>
          </a:p>
        </p:txBody>
      </p:sp>
      <p:sp>
        <p:nvSpPr>
          <p:cNvPr id="78852" name="灯片编号占位符 3"/>
          <p:cNvSpPr>
            <a:spLocks noGrp="1"/>
          </p:cNvSpPr>
          <p:nvPr>
            <p:ph type="sldNum" sz="quarter" idx="5"/>
          </p:nvPr>
        </p:nvSpPr>
        <p:spPr>
          <a:noFill/>
        </p:spPr>
        <p:txBody>
          <a:bodyPr/>
          <a:lstStyle/>
          <a:p>
            <a:fld id="{37D092F9-F81F-4207-8AE9-A41235AAA699}" type="slidenum">
              <a:rPr lang="en-US" altLang="zh-CN" smtClean="0"/>
              <a:pPr/>
              <a:t>39</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2EBB4AB-94CF-471C-989A-ADF1B120405F}" type="slidenum">
              <a:rPr lang="en-US" altLang="zh-CN" smtClean="0"/>
              <a:pPr>
                <a:defRPr/>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Rectangle 42"/>
          <p:cNvSpPr>
            <a:spLocks noChangeArrowheads="1"/>
          </p:cNvSpPr>
          <p:nvPr userDrawn="1"/>
        </p:nvSpPr>
        <p:spPr bwMode="auto">
          <a:xfrm>
            <a:off x="2743200" y="2090738"/>
            <a:ext cx="6400800" cy="2533650"/>
          </a:xfrm>
          <a:prstGeom prst="rect">
            <a:avLst/>
          </a:prstGeom>
          <a:solidFill>
            <a:schemeClr val="accent1"/>
          </a:solidFill>
          <a:ln w="9525">
            <a:noFill/>
            <a:miter lim="800000"/>
            <a:headEnd/>
            <a:tailEnd/>
          </a:ln>
        </p:spPr>
        <p:txBody>
          <a:bodyPr wrap="none" anchor="ctr"/>
          <a:lstStyle/>
          <a:p>
            <a:endParaRPr lang="zh-CN" altLang="en-US"/>
          </a:p>
        </p:txBody>
      </p:sp>
      <p:pic>
        <p:nvPicPr>
          <p:cNvPr id="3" name="Picture 40" descr="bg1"/>
          <p:cNvPicPr>
            <a:picLocks noChangeAspect="1" noChangeArrowheads="1"/>
          </p:cNvPicPr>
          <p:nvPr userDrawn="1"/>
        </p:nvPicPr>
        <p:blipFill>
          <a:blip r:embed="rId2" cstate="print"/>
          <a:srcRect b="40350"/>
          <a:stretch>
            <a:fillRect/>
          </a:stretch>
        </p:blipFill>
        <p:spPr bwMode="auto">
          <a:xfrm>
            <a:off x="-17463" y="2090738"/>
            <a:ext cx="5673726" cy="2538412"/>
          </a:xfrm>
          <a:prstGeom prst="rect">
            <a:avLst/>
          </a:prstGeom>
          <a:noFill/>
          <a:ln w="9525">
            <a:noFill/>
            <a:miter lim="800000"/>
            <a:headEnd/>
            <a:tailEnd/>
          </a:ln>
        </p:spPr>
      </p:pic>
      <p:sp>
        <p:nvSpPr>
          <p:cNvPr id="4" name="Rectangle 43"/>
          <p:cNvSpPr>
            <a:spLocks noChangeArrowheads="1"/>
          </p:cNvSpPr>
          <p:nvPr userDrawn="1"/>
        </p:nvSpPr>
        <p:spPr bwMode="auto">
          <a:xfrm>
            <a:off x="4133850" y="2090738"/>
            <a:ext cx="1565275" cy="2533650"/>
          </a:xfrm>
          <a:prstGeom prst="rect">
            <a:avLst/>
          </a:prstGeom>
          <a:gradFill rotWithShape="1">
            <a:gsLst>
              <a:gs pos="0">
                <a:schemeClr val="bg1">
                  <a:alpha val="0"/>
                </a:schemeClr>
              </a:gs>
              <a:gs pos="100000">
                <a:schemeClr val="accent1"/>
              </a:gs>
            </a:gsLst>
            <a:lin ang="0" scaled="1"/>
          </a:gradFill>
          <a:ln w="9525">
            <a:noFill/>
            <a:miter lim="800000"/>
            <a:headEnd/>
            <a:tailEnd/>
          </a:ln>
        </p:spPr>
        <p:txBody>
          <a:bodyPr wrap="none" anchor="ctr"/>
          <a:lstStyle/>
          <a:p>
            <a:endParaRPr lang="zh-CN" altLang="en-US"/>
          </a:p>
        </p:txBody>
      </p:sp>
      <p:sp>
        <p:nvSpPr>
          <p:cNvPr id="5" name="Rectangle 44"/>
          <p:cNvSpPr>
            <a:spLocks noChangeArrowheads="1"/>
          </p:cNvSpPr>
          <p:nvPr userDrawn="1"/>
        </p:nvSpPr>
        <p:spPr bwMode="auto">
          <a:xfrm>
            <a:off x="0" y="4624388"/>
            <a:ext cx="9144000" cy="198437"/>
          </a:xfrm>
          <a:prstGeom prst="rect">
            <a:avLst/>
          </a:prstGeom>
          <a:solidFill>
            <a:schemeClr val="bg2"/>
          </a:solidFill>
          <a:ln w="9525">
            <a:noFill/>
            <a:miter lim="800000"/>
            <a:headEnd/>
            <a:tailEnd/>
          </a:ln>
        </p:spPr>
        <p:txBody>
          <a:bodyPr wrap="none" anchor="ctr"/>
          <a:lstStyle/>
          <a:p>
            <a:endParaRPr lang="zh-CN" altLang="en-US"/>
          </a:p>
        </p:txBody>
      </p:sp>
      <p:grpSp>
        <p:nvGrpSpPr>
          <p:cNvPr id="6" name="Group 49"/>
          <p:cNvGrpSpPr>
            <a:grpSpLocks/>
          </p:cNvGrpSpPr>
          <p:nvPr userDrawn="1"/>
        </p:nvGrpSpPr>
        <p:grpSpPr bwMode="auto">
          <a:xfrm>
            <a:off x="468313" y="936625"/>
            <a:ext cx="2924175" cy="654050"/>
            <a:chOff x="1845" y="3075"/>
            <a:chExt cx="2885" cy="645"/>
          </a:xfrm>
        </p:grpSpPr>
        <p:pic>
          <p:nvPicPr>
            <p:cNvPr id="7" name="Picture 50" descr="logo2"/>
            <p:cNvPicPr>
              <a:picLocks noChangeAspect="1" noChangeArrowheads="1"/>
            </p:cNvPicPr>
            <p:nvPr/>
          </p:nvPicPr>
          <p:blipFill>
            <a:blip r:embed="rId3" cstate="print"/>
            <a:srcRect l="18300" r="58788" b="32114"/>
            <a:stretch>
              <a:fillRect/>
            </a:stretch>
          </p:blipFill>
          <p:spPr bwMode="auto">
            <a:xfrm>
              <a:off x="1845" y="3085"/>
              <a:ext cx="1043" cy="594"/>
            </a:xfrm>
            <a:prstGeom prst="rect">
              <a:avLst/>
            </a:prstGeom>
            <a:noFill/>
            <a:ln w="9525">
              <a:noFill/>
              <a:miter lim="800000"/>
              <a:headEnd/>
              <a:tailEnd/>
            </a:ln>
          </p:spPr>
        </p:pic>
        <p:pic>
          <p:nvPicPr>
            <p:cNvPr id="8" name="Picture 51" descr="logo2"/>
            <p:cNvPicPr>
              <a:picLocks noChangeAspect="1" noChangeArrowheads="1"/>
            </p:cNvPicPr>
            <p:nvPr/>
          </p:nvPicPr>
          <p:blipFill>
            <a:blip r:embed="rId3" cstate="print"/>
            <a:srcRect l="40796"/>
            <a:stretch>
              <a:fillRect/>
            </a:stretch>
          </p:blipFill>
          <p:spPr bwMode="auto">
            <a:xfrm>
              <a:off x="2744" y="3075"/>
              <a:ext cx="1986" cy="645"/>
            </a:xfrm>
            <a:prstGeom prst="rect">
              <a:avLst/>
            </a:prstGeom>
            <a:noFill/>
            <a:ln w="9525">
              <a:noFill/>
              <a:miter lim="800000"/>
              <a:headEnd/>
              <a:tailEnd/>
            </a:ln>
          </p:spPr>
        </p:pic>
      </p:gr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5F0EA819-C102-45A7-B3F8-34C8ABD42770}"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6" y="260351"/>
            <a:ext cx="2057400" cy="58658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4" y="260351"/>
            <a:ext cx="6019800" cy="58658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D62E1BE7-150A-444D-92C2-F52688DDA43E}"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6" y="144463"/>
            <a:ext cx="6264275" cy="69215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68316" y="1341438"/>
            <a:ext cx="8207375" cy="4946650"/>
          </a:xfrm>
        </p:spPr>
        <p:txBody>
          <a:bodyPr/>
          <a:lstStyle/>
          <a:p>
            <a:pPr lvl="0"/>
            <a:endParaRPr lang="zh-CN" altLang="en-US" noProof="0"/>
          </a:p>
        </p:txBody>
      </p:sp>
      <p:sp>
        <p:nvSpPr>
          <p:cNvPr id="4"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702ED2BE-8D66-4BD4-A576-B5828126A160}"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6" y="144463"/>
            <a:ext cx="6264275" cy="69215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68316" y="1341438"/>
            <a:ext cx="8207375" cy="4946650"/>
          </a:xfrm>
        </p:spPr>
        <p:txBody>
          <a:bodyPr/>
          <a:lstStyle/>
          <a:p>
            <a:pPr lvl="0"/>
            <a:endParaRPr lang="zh-CN" altLang="en-US" noProof="0"/>
          </a:p>
        </p:txBody>
      </p:sp>
      <p:sp>
        <p:nvSpPr>
          <p:cNvPr id="4"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806941B0-E868-4DCD-96FD-8E3DFC35BD69}"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3" name="Rectangle 44"/>
          <p:cNvSpPr>
            <a:spLocks noChangeArrowheads="1"/>
          </p:cNvSpPr>
          <p:nvPr userDrawn="1"/>
        </p:nvSpPr>
        <p:spPr bwMode="auto">
          <a:xfrm>
            <a:off x="0" y="4959350"/>
            <a:ext cx="9144000" cy="198438"/>
          </a:xfrm>
          <a:prstGeom prst="rect">
            <a:avLst/>
          </a:prstGeom>
          <a:solidFill>
            <a:schemeClr val="bg2"/>
          </a:solidFill>
          <a:ln w="9525">
            <a:noFill/>
            <a:miter lim="800000"/>
            <a:headEnd/>
            <a:tailEnd/>
          </a:ln>
        </p:spPr>
        <p:txBody>
          <a:bodyPr wrap="none" anchor="ctr"/>
          <a:lstStyle/>
          <a:p>
            <a:endParaRPr lang="zh-CN" altLang="en-US"/>
          </a:p>
        </p:txBody>
      </p:sp>
      <p:grpSp>
        <p:nvGrpSpPr>
          <p:cNvPr id="4" name="Group 49"/>
          <p:cNvGrpSpPr>
            <a:grpSpLocks/>
          </p:cNvGrpSpPr>
          <p:nvPr userDrawn="1"/>
        </p:nvGrpSpPr>
        <p:grpSpPr bwMode="auto">
          <a:xfrm>
            <a:off x="468313" y="619125"/>
            <a:ext cx="2924175" cy="654050"/>
            <a:chOff x="1845" y="3075"/>
            <a:chExt cx="2885" cy="645"/>
          </a:xfrm>
        </p:grpSpPr>
        <p:pic>
          <p:nvPicPr>
            <p:cNvPr id="5" name="Picture 50" descr="logo2"/>
            <p:cNvPicPr>
              <a:picLocks noChangeAspect="1" noChangeArrowheads="1"/>
            </p:cNvPicPr>
            <p:nvPr/>
          </p:nvPicPr>
          <p:blipFill>
            <a:blip r:embed="rId2" cstate="print"/>
            <a:srcRect l="18300" r="58788" b="32114"/>
            <a:stretch>
              <a:fillRect/>
            </a:stretch>
          </p:blipFill>
          <p:spPr bwMode="auto">
            <a:xfrm>
              <a:off x="1845" y="3085"/>
              <a:ext cx="1043" cy="594"/>
            </a:xfrm>
            <a:prstGeom prst="rect">
              <a:avLst/>
            </a:prstGeom>
            <a:noFill/>
            <a:ln w="9525">
              <a:noFill/>
              <a:miter lim="800000"/>
              <a:headEnd/>
              <a:tailEnd/>
            </a:ln>
          </p:spPr>
        </p:pic>
        <p:pic>
          <p:nvPicPr>
            <p:cNvPr id="6" name="Picture 51" descr="logo2"/>
            <p:cNvPicPr>
              <a:picLocks noChangeAspect="1" noChangeArrowheads="1"/>
            </p:cNvPicPr>
            <p:nvPr/>
          </p:nvPicPr>
          <p:blipFill>
            <a:blip r:embed="rId2" cstate="print"/>
            <a:srcRect l="40796"/>
            <a:stretch>
              <a:fillRect/>
            </a:stretch>
          </p:blipFill>
          <p:spPr bwMode="auto">
            <a:xfrm>
              <a:off x="2744" y="3075"/>
              <a:ext cx="1986" cy="645"/>
            </a:xfrm>
            <a:prstGeom prst="rect">
              <a:avLst/>
            </a:prstGeom>
            <a:noFill/>
            <a:ln w="9525">
              <a:noFill/>
              <a:miter lim="800000"/>
              <a:headEnd/>
              <a:tailEnd/>
            </a:ln>
          </p:spPr>
        </p:pic>
      </p:grpSp>
      <p:sp>
        <p:nvSpPr>
          <p:cNvPr id="7" name="Rectangle 42"/>
          <p:cNvSpPr>
            <a:spLocks noChangeArrowheads="1"/>
          </p:cNvSpPr>
          <p:nvPr userDrawn="1"/>
        </p:nvSpPr>
        <p:spPr bwMode="auto">
          <a:xfrm>
            <a:off x="2771775" y="1819275"/>
            <a:ext cx="6408738" cy="3140075"/>
          </a:xfrm>
          <a:prstGeom prst="rect">
            <a:avLst/>
          </a:prstGeom>
          <a:solidFill>
            <a:schemeClr val="accent1"/>
          </a:solidFill>
          <a:ln w="9525">
            <a:noFill/>
            <a:miter lim="800000"/>
            <a:headEnd/>
            <a:tailEnd/>
          </a:ln>
        </p:spPr>
        <p:txBody>
          <a:bodyPr wrap="none" anchor="ctr"/>
          <a:lstStyle/>
          <a:p>
            <a:endParaRPr lang="zh-CN" altLang="en-US"/>
          </a:p>
        </p:txBody>
      </p:sp>
      <p:pic>
        <p:nvPicPr>
          <p:cNvPr id="8" name="Picture 40" descr="bg1"/>
          <p:cNvPicPr>
            <a:picLocks noChangeAspect="1" noChangeArrowheads="1"/>
          </p:cNvPicPr>
          <p:nvPr userDrawn="1"/>
        </p:nvPicPr>
        <p:blipFill>
          <a:blip r:embed="rId3" cstate="print"/>
          <a:srcRect t="40350"/>
          <a:stretch>
            <a:fillRect/>
          </a:stretch>
        </p:blipFill>
        <p:spPr bwMode="auto">
          <a:xfrm>
            <a:off x="-7938" y="1819275"/>
            <a:ext cx="5011738" cy="3140075"/>
          </a:xfrm>
          <a:prstGeom prst="rect">
            <a:avLst/>
          </a:prstGeom>
          <a:noFill/>
          <a:ln w="9525">
            <a:noFill/>
            <a:miter lim="800000"/>
            <a:headEnd/>
            <a:tailEnd/>
          </a:ln>
        </p:spPr>
      </p:pic>
      <p:sp>
        <p:nvSpPr>
          <p:cNvPr id="9" name="Rectangle 43"/>
          <p:cNvSpPr>
            <a:spLocks noChangeArrowheads="1"/>
          </p:cNvSpPr>
          <p:nvPr userDrawn="1"/>
        </p:nvSpPr>
        <p:spPr bwMode="auto">
          <a:xfrm flipV="1">
            <a:off x="3438525" y="1819275"/>
            <a:ext cx="1565275" cy="3140075"/>
          </a:xfrm>
          <a:prstGeom prst="rect">
            <a:avLst/>
          </a:prstGeom>
          <a:gradFill rotWithShape="1">
            <a:gsLst>
              <a:gs pos="0">
                <a:schemeClr val="bg1">
                  <a:alpha val="0"/>
                </a:schemeClr>
              </a:gs>
              <a:gs pos="100000">
                <a:schemeClr val="accent1"/>
              </a:gs>
            </a:gsLst>
            <a:lin ang="0" scaled="1"/>
          </a:gradFill>
          <a:ln w="9525">
            <a:noFill/>
            <a:miter lim="800000"/>
            <a:headEnd/>
            <a:tailEnd/>
          </a:ln>
        </p:spPr>
        <p:txBody>
          <a:bodyPr wrap="none" anchor="ctr"/>
          <a:lstStyle/>
          <a:p>
            <a:endParaRPr lang="zh-CN" altLang="en-US"/>
          </a:p>
        </p:txBody>
      </p:sp>
      <p:sp>
        <p:nvSpPr>
          <p:cNvPr id="10" name="文本占位符 9"/>
          <p:cNvSpPr>
            <a:spLocks noGrp="1"/>
          </p:cNvSpPr>
          <p:nvPr>
            <p:ph type="body" sz="quarter" idx="10"/>
          </p:nvPr>
        </p:nvSpPr>
        <p:spPr>
          <a:xfrm>
            <a:off x="4932043" y="2492896"/>
            <a:ext cx="4032448" cy="1944216"/>
          </a:xfrm>
        </p:spPr>
        <p:txBody>
          <a:bodyPr/>
          <a:lstStyle>
            <a:lvl1pPr marL="0" indent="0" algn="ctr">
              <a:buNone/>
              <a:defRPr sz="4000">
                <a:solidFill>
                  <a:schemeClr val="bg1"/>
                </a:solidFill>
              </a:defRPr>
            </a:lvl1pPr>
          </a:lstStyle>
          <a:p>
            <a:pPr lvl="0"/>
            <a:r>
              <a:rPr lang="zh-CN" altLang="en-US" dirty="0" smtClean="0"/>
              <a:t>单击此处编辑母版文本样式</a:t>
            </a:r>
          </a:p>
        </p:txBody>
      </p:sp>
    </p:spTree>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743200" y="2090738"/>
            <a:ext cx="6400800" cy="2533650"/>
          </a:xfrm>
          <a:prstGeom prst="rect">
            <a:avLst/>
          </a:prstGeom>
          <a:solidFill>
            <a:schemeClr val="accent1"/>
          </a:solidFill>
          <a:ln w="9525">
            <a:noFill/>
            <a:miter lim="800000"/>
            <a:headEnd/>
            <a:tailEnd/>
          </a:ln>
        </p:spPr>
        <p:txBody>
          <a:bodyPr wrap="none" anchor="ctr"/>
          <a:lstStyle/>
          <a:p>
            <a:endParaRPr lang="zh-CN" altLang="en-US"/>
          </a:p>
        </p:txBody>
      </p:sp>
      <p:pic>
        <p:nvPicPr>
          <p:cNvPr id="3" name="Picture 3" descr="bg1"/>
          <p:cNvPicPr>
            <a:picLocks noChangeAspect="1" noChangeArrowheads="1"/>
          </p:cNvPicPr>
          <p:nvPr userDrawn="1"/>
        </p:nvPicPr>
        <p:blipFill>
          <a:blip r:embed="rId2" cstate="print"/>
          <a:srcRect b="40350"/>
          <a:stretch>
            <a:fillRect/>
          </a:stretch>
        </p:blipFill>
        <p:spPr bwMode="auto">
          <a:xfrm>
            <a:off x="-17463" y="2090738"/>
            <a:ext cx="5673726" cy="2538412"/>
          </a:xfrm>
          <a:prstGeom prst="rect">
            <a:avLst/>
          </a:prstGeom>
          <a:noFill/>
          <a:ln w="9525">
            <a:noFill/>
            <a:miter lim="800000"/>
            <a:headEnd/>
            <a:tailEnd/>
          </a:ln>
        </p:spPr>
      </p:pic>
      <p:sp>
        <p:nvSpPr>
          <p:cNvPr id="4" name="Rectangle 4"/>
          <p:cNvSpPr>
            <a:spLocks noChangeArrowheads="1"/>
          </p:cNvSpPr>
          <p:nvPr userDrawn="1"/>
        </p:nvSpPr>
        <p:spPr bwMode="auto">
          <a:xfrm>
            <a:off x="4133850" y="2090738"/>
            <a:ext cx="1565275" cy="2533650"/>
          </a:xfrm>
          <a:prstGeom prst="rect">
            <a:avLst/>
          </a:prstGeom>
          <a:gradFill rotWithShape="1">
            <a:gsLst>
              <a:gs pos="0">
                <a:schemeClr val="bg1">
                  <a:alpha val="0"/>
                </a:schemeClr>
              </a:gs>
              <a:gs pos="100000">
                <a:schemeClr val="accent1"/>
              </a:gs>
            </a:gsLst>
            <a:lin ang="0" scaled="1"/>
          </a:gradFill>
          <a:ln w="9525">
            <a:noFill/>
            <a:miter lim="800000"/>
            <a:headEnd/>
            <a:tailEnd/>
          </a:ln>
        </p:spPr>
        <p:txBody>
          <a:bodyPr wrap="none" anchor="ctr"/>
          <a:lstStyle/>
          <a:p>
            <a:endParaRPr lang="zh-CN" altLang="en-US"/>
          </a:p>
        </p:txBody>
      </p:sp>
      <p:sp>
        <p:nvSpPr>
          <p:cNvPr id="5" name="Rectangle 5"/>
          <p:cNvSpPr>
            <a:spLocks noChangeArrowheads="1"/>
          </p:cNvSpPr>
          <p:nvPr userDrawn="1"/>
        </p:nvSpPr>
        <p:spPr bwMode="auto">
          <a:xfrm>
            <a:off x="0" y="4624388"/>
            <a:ext cx="9144000" cy="198437"/>
          </a:xfrm>
          <a:prstGeom prst="rect">
            <a:avLst/>
          </a:prstGeom>
          <a:solidFill>
            <a:schemeClr val="bg2"/>
          </a:solidFill>
          <a:ln w="9525">
            <a:noFill/>
            <a:miter lim="800000"/>
            <a:headEnd/>
            <a:tailEnd/>
          </a:ln>
        </p:spPr>
        <p:txBody>
          <a:bodyPr wrap="none" anchor="ctr"/>
          <a:lstStyle/>
          <a:p>
            <a:endParaRPr lang="zh-CN" altLang="en-US"/>
          </a:p>
        </p:txBody>
      </p:sp>
      <p:grpSp>
        <p:nvGrpSpPr>
          <p:cNvPr id="6" name="Group 6"/>
          <p:cNvGrpSpPr>
            <a:grpSpLocks/>
          </p:cNvGrpSpPr>
          <p:nvPr userDrawn="1"/>
        </p:nvGrpSpPr>
        <p:grpSpPr bwMode="auto">
          <a:xfrm>
            <a:off x="468313" y="936625"/>
            <a:ext cx="2924175" cy="654050"/>
            <a:chOff x="1845" y="3075"/>
            <a:chExt cx="2885" cy="645"/>
          </a:xfrm>
        </p:grpSpPr>
        <p:pic>
          <p:nvPicPr>
            <p:cNvPr id="7" name="Picture 7" descr="logo2"/>
            <p:cNvPicPr>
              <a:picLocks noChangeAspect="1" noChangeArrowheads="1"/>
            </p:cNvPicPr>
            <p:nvPr/>
          </p:nvPicPr>
          <p:blipFill>
            <a:blip r:embed="rId3" cstate="print"/>
            <a:srcRect l="18300" r="58788" b="32114"/>
            <a:stretch>
              <a:fillRect/>
            </a:stretch>
          </p:blipFill>
          <p:spPr bwMode="auto">
            <a:xfrm>
              <a:off x="1845" y="3085"/>
              <a:ext cx="1043" cy="594"/>
            </a:xfrm>
            <a:prstGeom prst="rect">
              <a:avLst/>
            </a:prstGeom>
            <a:noFill/>
            <a:ln w="9525">
              <a:noFill/>
              <a:miter lim="800000"/>
              <a:headEnd/>
              <a:tailEnd/>
            </a:ln>
          </p:spPr>
        </p:pic>
        <p:pic>
          <p:nvPicPr>
            <p:cNvPr id="8" name="Picture 8" descr="logo2"/>
            <p:cNvPicPr>
              <a:picLocks noChangeAspect="1" noChangeArrowheads="1"/>
            </p:cNvPicPr>
            <p:nvPr/>
          </p:nvPicPr>
          <p:blipFill>
            <a:blip r:embed="rId3" cstate="print"/>
            <a:srcRect l="40796"/>
            <a:stretch>
              <a:fillRect/>
            </a:stretch>
          </p:blipFill>
          <p:spPr bwMode="auto">
            <a:xfrm>
              <a:off x="2744" y="3075"/>
              <a:ext cx="1986" cy="645"/>
            </a:xfrm>
            <a:prstGeom prst="rect">
              <a:avLst/>
            </a:prstGeom>
            <a:noFill/>
            <a:ln w="9525">
              <a:noFill/>
              <a:miter lim="800000"/>
              <a:headEnd/>
              <a:tailEnd/>
            </a:ln>
          </p:spPr>
        </p:pic>
      </p:grpSp>
    </p:spTree>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E153CC86-19D6-4B2A-BEEF-B60CE0E01BDC}"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B4DB3C73-A577-495C-8188-70F98AC0A711}"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341438"/>
            <a:ext cx="4027487"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41438"/>
            <a:ext cx="4027488"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750B84C9-3660-4C7B-BA4B-503942994B43}"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C0FC4250-4F4E-4D81-8FCA-66DECC7AAB7F}"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AD05924F-0873-453A-9BD8-272B142392CD}"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928D5A6B-4ADE-4391-BE1D-5746B4B4B765}"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FEA74481-9C4D-41C6-B568-901C66FBC7FB}"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3C1EF646-028E-4DAF-A1A6-257DE79A708F}"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792F0042-871F-40E7-AA82-0BB11535DEE5}" type="slidenum">
              <a:rPr lang="zh-CN" altLang="en-US"/>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19834BD6-F029-4ED6-B214-6D30DDEECEC8}" type="slidenum">
              <a:rPr lang="zh-CN" altLang="en-US"/>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44464"/>
            <a:ext cx="2051050" cy="6143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44464"/>
            <a:ext cx="6003925" cy="6143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34092C40-BB6A-49F6-A982-8E4B6EA8884A}" type="slidenum">
              <a:rPr lang="zh-CN" altLang="en-US"/>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33246BBC-1E71-4FE2-9FB2-742831A16C4B}" type="slidenum">
              <a:rPr lang="zh-CN" altLang="en-US"/>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BC728EFB-5DC6-437D-A9E8-6D7B81840CFA}" type="slidenum">
              <a:rPr lang="zh-CN" altLang="en-US"/>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52D5BA97-5946-416A-B49B-FAA76F03F855}" type="slidenum">
              <a:rPr lang="zh-CN" altLang="en-US"/>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341438"/>
            <a:ext cx="4027487"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41438"/>
            <a:ext cx="4027488"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4E22472C-EA28-4C31-9C69-FBDFD8395BC1}"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2E4C7280-6B7D-4283-A437-E18A3EB8F151}"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182552A3-A013-45A1-B25C-940294DA2860}" type="slidenum">
              <a:rPr lang="zh-CN" altLang="en-US"/>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BF830CE9-4923-40A3-B2D8-B6634A0052B8}" type="slidenum">
              <a:rPr lang="zh-CN" altLang="en-US"/>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E1BBAF39-FD97-4302-ACF0-36330837AD64}" type="slidenum">
              <a:rPr lang="zh-CN" altLang="en-US"/>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9BD2E958-C240-4958-A4EE-4D4D2273EC85}" type="slidenum">
              <a:rPr lang="zh-CN" altLang="en-US"/>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1694AE85-4FF9-497B-B932-E8C65AC36BA7}" type="slidenum">
              <a:rPr lang="zh-CN" altLang="en-US"/>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7F2E8C79-F931-40D8-911E-C5A8D8A3E02C}" type="slidenum">
              <a:rPr lang="zh-CN" altLang="en-US"/>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44464"/>
            <a:ext cx="2051050" cy="6143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144464"/>
            <a:ext cx="6003925" cy="6143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508C96A5-8E0E-4DCA-A8ED-5E534436B3C2}" type="slidenum">
              <a:rPr lang="zh-CN" altLang="en-US"/>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pSp>
        <p:nvGrpSpPr>
          <p:cNvPr id="2" name="Group 8"/>
          <p:cNvGrpSpPr>
            <a:grpSpLocks/>
          </p:cNvGrpSpPr>
          <p:nvPr/>
        </p:nvGrpSpPr>
        <p:grpSpPr bwMode="auto">
          <a:xfrm>
            <a:off x="2195513" y="6381750"/>
            <a:ext cx="6948487" cy="261938"/>
            <a:chOff x="1383" y="4020"/>
            <a:chExt cx="4377" cy="165"/>
          </a:xfrm>
        </p:grpSpPr>
        <p:pic>
          <p:nvPicPr>
            <p:cNvPr id="3" name="Picture 9" descr="light_dark_line"/>
            <p:cNvPicPr>
              <a:picLocks noChangeArrowheads="1"/>
            </p:cNvPicPr>
            <p:nvPr/>
          </p:nvPicPr>
          <p:blipFill>
            <a:blip r:embed="rId2" cstate="print">
              <a:lum bright="6000"/>
            </a:blip>
            <a:srcRect/>
            <a:stretch>
              <a:fillRect/>
            </a:stretch>
          </p:blipFill>
          <p:spPr bwMode="auto">
            <a:xfrm>
              <a:off x="1383" y="4020"/>
              <a:ext cx="4377" cy="147"/>
            </a:xfrm>
            <a:prstGeom prst="rect">
              <a:avLst/>
            </a:prstGeom>
            <a:noFill/>
            <a:ln w="9525">
              <a:noFill/>
              <a:miter lim="800000"/>
              <a:headEnd/>
              <a:tailEnd/>
            </a:ln>
          </p:spPr>
        </p:pic>
        <p:pic>
          <p:nvPicPr>
            <p:cNvPr id="4" name="Picture 10" descr="proadd"/>
            <p:cNvPicPr>
              <a:picLocks noChangeAspect="1" noChangeArrowheads="1"/>
            </p:cNvPicPr>
            <p:nvPr/>
          </p:nvPicPr>
          <p:blipFill>
            <a:blip r:embed="rId3" cstate="print"/>
            <a:srcRect/>
            <a:stretch>
              <a:fillRect/>
            </a:stretch>
          </p:blipFill>
          <p:spPr bwMode="auto">
            <a:xfrm>
              <a:off x="3244" y="4065"/>
              <a:ext cx="2403" cy="120"/>
            </a:xfrm>
            <a:prstGeom prst="rect">
              <a:avLst/>
            </a:prstGeom>
            <a:noFill/>
            <a:ln w="9525">
              <a:noFill/>
              <a:miter lim="800000"/>
              <a:headEnd/>
              <a:tailEnd/>
            </a:ln>
          </p:spPr>
        </p:pic>
      </p:grpSp>
      <p:pic>
        <p:nvPicPr>
          <p:cNvPr id="5" name="Picture 13" descr="block_dot"/>
          <p:cNvPicPr>
            <a:picLocks noChangeAspect="1" noChangeArrowheads="1"/>
          </p:cNvPicPr>
          <p:nvPr/>
        </p:nvPicPr>
        <p:blipFill>
          <a:blip r:embed="rId4" cstate="print"/>
          <a:srcRect/>
          <a:stretch>
            <a:fillRect/>
          </a:stretch>
        </p:blipFill>
        <p:spPr bwMode="auto">
          <a:xfrm>
            <a:off x="2198688" y="2962275"/>
            <a:ext cx="250825" cy="252413"/>
          </a:xfrm>
          <a:prstGeom prst="rect">
            <a:avLst/>
          </a:prstGeom>
          <a:noFill/>
          <a:ln w="9525">
            <a:noFill/>
            <a:miter lim="800000"/>
            <a:headEnd/>
            <a:tailEnd/>
          </a:ln>
        </p:spPr>
      </p:pic>
      <p:sp>
        <p:nvSpPr>
          <p:cNvPr id="6" name="Rectangle 14"/>
          <p:cNvSpPr>
            <a:spLocks noChangeArrowheads="1"/>
          </p:cNvSpPr>
          <p:nvPr/>
        </p:nvSpPr>
        <p:spPr bwMode="auto">
          <a:xfrm>
            <a:off x="1771650" y="3175"/>
            <a:ext cx="5086350" cy="458788"/>
          </a:xfrm>
          <a:prstGeom prst="rect">
            <a:avLst/>
          </a:prstGeom>
          <a:noFill/>
          <a:ln w="9525">
            <a:noFill/>
            <a:miter lim="800000"/>
            <a:headEnd/>
            <a:tailEnd/>
          </a:ln>
        </p:spPr>
        <p:txBody>
          <a:bodyPr/>
          <a:lstStyle/>
          <a:p>
            <a:endParaRPr lang="zh-CN" altLang="en-US" sz="1800">
              <a:solidFill>
                <a:srgbClr val="000000"/>
              </a:solidFill>
              <a:ea typeface="楷体_GB2312" pitchFamily="49" charset="-122"/>
            </a:endParaRPr>
          </a:p>
        </p:txBody>
      </p:sp>
      <p:sp>
        <p:nvSpPr>
          <p:cNvPr id="7" name="Rectangle 15"/>
          <p:cNvSpPr>
            <a:spLocks noChangeArrowheads="1"/>
          </p:cNvSpPr>
          <p:nvPr/>
        </p:nvSpPr>
        <p:spPr bwMode="auto">
          <a:xfrm>
            <a:off x="1824038" y="384175"/>
            <a:ext cx="4792662" cy="276225"/>
          </a:xfrm>
          <a:prstGeom prst="rect">
            <a:avLst/>
          </a:prstGeom>
          <a:noFill/>
          <a:ln w="9525">
            <a:noFill/>
            <a:miter lim="800000"/>
            <a:headEnd/>
            <a:tailEnd/>
          </a:ln>
        </p:spPr>
        <p:txBody>
          <a:bodyPr/>
          <a:lstStyle/>
          <a:p>
            <a:endParaRPr lang="zh-CN" altLang="en-US" sz="1800">
              <a:solidFill>
                <a:srgbClr val="000000"/>
              </a:solidFill>
              <a:ea typeface="楷体_GB2312" pitchFamily="49" charset="-122"/>
            </a:endParaRPr>
          </a:p>
        </p:txBody>
      </p:sp>
      <p:sp>
        <p:nvSpPr>
          <p:cNvPr id="8" name="Text Box 17"/>
          <p:cNvSpPr txBox="1">
            <a:spLocks noChangeArrowheads="1"/>
          </p:cNvSpPr>
          <p:nvPr/>
        </p:nvSpPr>
        <p:spPr bwMode="auto">
          <a:xfrm>
            <a:off x="6096000" y="990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defRPr/>
            </a:pPr>
            <a:r>
              <a:rPr lang="en-US" altLang="zh-CN" sz="1000" smtClean="0">
                <a:solidFill>
                  <a:srgbClr val="FFFFFF"/>
                </a:solidFill>
                <a:latin typeface="Verdana" pitchFamily="34" charset="0"/>
              </a:rPr>
              <a:t>Providing Diamond Quality Service</a:t>
            </a:r>
          </a:p>
          <a:p>
            <a:pPr>
              <a:defRPr/>
            </a:pPr>
            <a:r>
              <a:rPr lang="en-US" altLang="zh-CN" sz="1000" smtClean="0">
                <a:solidFill>
                  <a:srgbClr val="FFFFFF"/>
                </a:solidFill>
                <a:latin typeface="Verdana" pitchFamily="34" charset="0"/>
              </a:rPr>
              <a:t>Adding To Our Clients’ Value</a:t>
            </a:r>
          </a:p>
        </p:txBody>
      </p:sp>
      <p:sp>
        <p:nvSpPr>
          <p:cNvPr id="9" name="Text Box 4"/>
          <p:cNvSpPr txBox="1">
            <a:spLocks noChangeArrowheads="1"/>
          </p:cNvSpPr>
          <p:nvPr userDrawn="1"/>
        </p:nvSpPr>
        <p:spPr bwMode="auto">
          <a:xfrm rot="5400000" flipV="1">
            <a:off x="-157956" y="3574256"/>
            <a:ext cx="4586288" cy="28575"/>
          </a:xfrm>
          <a:prstGeom prst="rect">
            <a:avLst/>
          </a:prstGeom>
          <a:gradFill rotWithShape="1">
            <a:gsLst>
              <a:gs pos="0">
                <a:srgbClr val="475E76"/>
              </a:gs>
              <a:gs pos="100000">
                <a:srgbClr val="99CCFF">
                  <a:alpha val="5900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t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000099"/>
              </a:buClr>
              <a:buFont typeface="Wingdings" pitchFamily="2" charset="2"/>
              <a:buNone/>
              <a:defRPr/>
            </a:pPr>
            <a:endParaRPr lang="zh-CN" altLang="zh-CN" sz="200" b="1" smtClean="0">
              <a:solidFill>
                <a:srgbClr val="FFFFFF"/>
              </a:solidFill>
              <a:ea typeface="楷体_GB2312" pitchFamily="49" charset="-122"/>
            </a:endParaRPr>
          </a:p>
        </p:txBody>
      </p:sp>
      <p:pic>
        <p:nvPicPr>
          <p:cNvPr id="10" name="Picture 2" descr="watermark2"/>
          <p:cNvPicPr>
            <a:picLocks noChangeAspect="1" noChangeArrowheads="1"/>
          </p:cNvPicPr>
          <p:nvPr userDrawn="1"/>
        </p:nvPicPr>
        <p:blipFill>
          <a:blip r:embed="rId5" cstate="print"/>
          <a:srcRect/>
          <a:stretch>
            <a:fillRect/>
          </a:stretch>
        </p:blipFill>
        <p:spPr bwMode="auto">
          <a:xfrm>
            <a:off x="6200775" y="1600200"/>
            <a:ext cx="2943225" cy="3676650"/>
          </a:xfrm>
          <a:prstGeom prst="rect">
            <a:avLst/>
          </a:prstGeom>
          <a:noFill/>
          <a:ln w="9525">
            <a:noFill/>
            <a:miter lim="800000"/>
            <a:headEnd/>
            <a:tailEnd/>
          </a:ln>
        </p:spPr>
      </p:pic>
      <p:sp>
        <p:nvSpPr>
          <p:cNvPr id="11" name="Text Box 6"/>
          <p:cNvSpPr txBox="1">
            <a:spLocks noChangeArrowheads="1"/>
          </p:cNvSpPr>
          <p:nvPr userDrawn="1"/>
        </p:nvSpPr>
        <p:spPr bwMode="auto">
          <a:xfrm flipV="1">
            <a:off x="1011238" y="3346450"/>
            <a:ext cx="6594475" cy="46038"/>
          </a:xfrm>
          <a:prstGeom prst="rect">
            <a:avLst/>
          </a:prstGeom>
          <a:gradFill rotWithShape="1">
            <a:gsLst>
              <a:gs pos="0">
                <a:srgbClr val="475E76"/>
              </a:gs>
              <a:gs pos="100000">
                <a:srgbClr val="99CCFF">
                  <a:alpha val="5900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tIns="0" bIns="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000099"/>
              </a:buClr>
              <a:buFont typeface="Wingdings" pitchFamily="2" charset="2"/>
              <a:buNone/>
              <a:defRPr/>
            </a:pPr>
            <a:endParaRPr lang="zh-CN" altLang="zh-CN" sz="200" b="1" smtClean="0">
              <a:solidFill>
                <a:srgbClr val="FFFFFF"/>
              </a:solidFill>
              <a:ea typeface="楷体_GB2312" pitchFamily="49"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4" name="矩形 13"/>
          <p:cNvSpPr>
            <a:spLocks noChangeArrowheads="1"/>
          </p:cNvSpPr>
          <p:nvPr userDrawn="1"/>
        </p:nvSpPr>
        <p:spPr bwMode="auto">
          <a:xfrm>
            <a:off x="4373563" y="6429375"/>
            <a:ext cx="4770437" cy="428625"/>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5" name="Picture 12"/>
          <p:cNvPicPr>
            <a:picLocks noChangeAspect="1" noChangeArrowheads="1"/>
          </p:cNvPicPr>
          <p:nvPr/>
        </p:nvPicPr>
        <p:blipFill>
          <a:blip r:embed="rId2" cstate="print"/>
          <a:srcRect/>
          <a:stretch>
            <a:fillRect/>
          </a:stretch>
        </p:blipFill>
        <p:spPr bwMode="auto">
          <a:xfrm>
            <a:off x="6286500" y="411163"/>
            <a:ext cx="1978025" cy="463550"/>
          </a:xfrm>
          <a:prstGeom prst="rect">
            <a:avLst/>
          </a:prstGeom>
          <a:noFill/>
          <a:ln w="9525">
            <a:noFill/>
            <a:miter lim="800000"/>
            <a:headEnd/>
            <a:tailEnd/>
          </a:ln>
        </p:spPr>
      </p:pic>
      <p:pic>
        <p:nvPicPr>
          <p:cNvPr id="6" name="Picture 14"/>
          <p:cNvPicPr>
            <a:picLocks noChangeAspect="1" noChangeArrowheads="1"/>
          </p:cNvPicPr>
          <p:nvPr/>
        </p:nvPicPr>
        <p:blipFill>
          <a:blip r:embed="rId3" cstate="print"/>
          <a:srcRect/>
          <a:stretch>
            <a:fillRect/>
          </a:stretch>
        </p:blipFill>
        <p:spPr bwMode="auto">
          <a:xfrm>
            <a:off x="8264525" y="411163"/>
            <a:ext cx="879475" cy="463550"/>
          </a:xfrm>
          <a:prstGeom prst="rect">
            <a:avLst/>
          </a:prstGeom>
          <a:noFill/>
          <a:ln w="9525">
            <a:noFill/>
            <a:miter lim="800000"/>
            <a:headEnd/>
            <a:tailEnd/>
          </a:ln>
        </p:spPr>
      </p:pic>
      <p:pic>
        <p:nvPicPr>
          <p:cNvPr id="7" name="Picture 1039"/>
          <p:cNvPicPr>
            <a:picLocks noChangeAspect="1" noChangeArrowheads="1"/>
          </p:cNvPicPr>
          <p:nvPr/>
        </p:nvPicPr>
        <p:blipFill>
          <a:blip r:embed="rId4" cstate="print"/>
          <a:srcRect/>
          <a:stretch>
            <a:fillRect/>
          </a:stretch>
        </p:blipFill>
        <p:spPr bwMode="auto">
          <a:xfrm>
            <a:off x="150813" y="6502400"/>
            <a:ext cx="528637" cy="328613"/>
          </a:xfrm>
          <a:prstGeom prst="rect">
            <a:avLst/>
          </a:prstGeom>
          <a:noFill/>
          <a:ln w="9525">
            <a:noFill/>
            <a:miter lim="800000"/>
            <a:headEnd/>
            <a:tailEnd/>
          </a:ln>
        </p:spPr>
      </p:pic>
      <p:pic>
        <p:nvPicPr>
          <p:cNvPr id="8" name="Picture 1040"/>
          <p:cNvPicPr>
            <a:picLocks noChangeAspect="1" noChangeArrowheads="1"/>
          </p:cNvPicPr>
          <p:nvPr/>
        </p:nvPicPr>
        <p:blipFill>
          <a:blip r:embed="rId5" cstate="print"/>
          <a:srcRect/>
          <a:stretch>
            <a:fillRect/>
          </a:stretch>
        </p:blipFill>
        <p:spPr bwMode="auto">
          <a:xfrm>
            <a:off x="681038" y="6429375"/>
            <a:ext cx="1978025" cy="392113"/>
          </a:xfrm>
          <a:prstGeom prst="rect">
            <a:avLst/>
          </a:prstGeom>
          <a:noFill/>
          <a:ln w="9525">
            <a:noFill/>
            <a:miter lim="800000"/>
            <a:headEnd/>
            <a:tailEnd/>
          </a:ln>
        </p:spPr>
      </p:pic>
      <p:sp>
        <p:nvSpPr>
          <p:cNvPr id="9" name="矩形 20"/>
          <p:cNvSpPr>
            <a:spLocks noChangeArrowheads="1"/>
          </p:cNvSpPr>
          <p:nvPr userDrawn="1"/>
        </p:nvSpPr>
        <p:spPr bwMode="auto">
          <a:xfrm>
            <a:off x="0" y="6429375"/>
            <a:ext cx="2790825" cy="428625"/>
          </a:xfrm>
          <a:prstGeom prst="rect">
            <a:avLst/>
          </a:prstGeom>
          <a:solidFill>
            <a:schemeClr val="accent1">
              <a:alpha val="16862"/>
            </a:schemeClr>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10" name="Picture 12"/>
          <p:cNvPicPr>
            <a:picLocks noChangeAspect="1" noChangeArrowheads="1"/>
          </p:cNvPicPr>
          <p:nvPr userDrawn="1"/>
        </p:nvPicPr>
        <p:blipFill>
          <a:blip r:embed="rId2" cstate="print"/>
          <a:srcRect/>
          <a:stretch>
            <a:fillRect/>
          </a:stretch>
        </p:blipFill>
        <p:spPr bwMode="auto">
          <a:xfrm>
            <a:off x="2790825" y="6429375"/>
            <a:ext cx="1582738" cy="428625"/>
          </a:xfrm>
          <a:prstGeom prst="rect">
            <a:avLst/>
          </a:prstGeom>
          <a:noFill/>
          <a:ln w="9525">
            <a:noFill/>
            <a:miter lim="800000"/>
            <a:headEnd/>
            <a:tailEnd/>
          </a:ln>
        </p:spPr>
      </p:pic>
      <p:sp>
        <p:nvSpPr>
          <p:cNvPr id="11" name="Text Box 14"/>
          <p:cNvSpPr txBox="1">
            <a:spLocks noChangeArrowheads="1"/>
          </p:cNvSpPr>
          <p:nvPr/>
        </p:nvSpPr>
        <p:spPr bwMode="auto">
          <a:xfrm>
            <a:off x="8578850" y="6465888"/>
            <a:ext cx="4159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spcBef>
                <a:spcPct val="50000"/>
              </a:spcBef>
              <a:defRPr/>
            </a:pPr>
            <a:fld id="{4B193BFE-2DEE-4751-893A-3B464C9020B3}" type="slidenum">
              <a:rPr lang="en-US" altLang="zh-CN" sz="1400" smtClean="0">
                <a:solidFill>
                  <a:srgbClr val="FFFFFF"/>
                </a:solidFill>
                <a:latin typeface="Bookman Old Style" pitchFamily="18" charset="0"/>
                <a:ea typeface="黑体" pitchFamily="49" charset="-122"/>
              </a:rPr>
              <a:pPr algn="just">
                <a:spcBef>
                  <a:spcPct val="50000"/>
                </a:spcBef>
                <a:defRPr/>
              </a:pPr>
              <a:t>‹#›</a:t>
            </a:fld>
            <a:endParaRPr lang="zh-TW" altLang="en-US" sz="1400" smtClean="0">
              <a:solidFill>
                <a:srgbClr val="FFFFFF"/>
              </a:solidFill>
              <a:latin typeface="Bookman Old Style" pitchFamily="18" charset="0"/>
              <a:ea typeface="黑体" pitchFamily="49" charset="-122"/>
            </a:endParaRPr>
          </a:p>
        </p:txBody>
      </p:sp>
      <p:sp>
        <p:nvSpPr>
          <p:cNvPr id="12" name="矩形 23"/>
          <p:cNvSpPr>
            <a:spLocks noChangeArrowheads="1"/>
          </p:cNvSpPr>
          <p:nvPr userDrawn="1"/>
        </p:nvSpPr>
        <p:spPr bwMode="auto">
          <a:xfrm>
            <a:off x="0" y="411163"/>
            <a:ext cx="6484938" cy="463550"/>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sp>
        <p:nvSpPr>
          <p:cNvPr id="13" name="TextBox 27"/>
          <p:cNvSpPr txBox="1">
            <a:spLocks noChangeArrowheads="1"/>
          </p:cNvSpPr>
          <p:nvPr userDrawn="1"/>
        </p:nvSpPr>
        <p:spPr bwMode="auto">
          <a:xfrm>
            <a:off x="6550025" y="465138"/>
            <a:ext cx="263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Aft>
                <a:spcPts val="600"/>
              </a:spcAft>
              <a:defRPr/>
            </a:pPr>
            <a:r>
              <a:rPr lang="zh-CN" altLang="en-US" sz="1600" smtClean="0">
                <a:solidFill>
                  <a:srgbClr val="FFFFFF"/>
                </a:solidFill>
                <a:latin typeface="华文细黑" pitchFamily="2" charset="-122"/>
                <a:ea typeface="华文细黑" pitchFamily="2" charset="-122"/>
              </a:rPr>
              <a:t>诚信、亲和、专业、</a:t>
            </a:r>
            <a:r>
              <a:rPr lang="zh-CN" altLang="en-US" sz="1600" smtClean="0">
                <a:solidFill>
                  <a:srgbClr val="336699"/>
                </a:solidFill>
                <a:latin typeface="华文细黑" pitchFamily="2" charset="-122"/>
                <a:ea typeface="华文细黑" pitchFamily="2" charset="-122"/>
              </a:rPr>
              <a:t>创新</a:t>
            </a:r>
            <a:endParaRPr lang="zh-CN" altLang="en-US" sz="1200" smtClean="0">
              <a:solidFill>
                <a:srgbClr val="336699"/>
              </a:solidFill>
              <a:latin typeface="华文细黑" pitchFamily="2" charset="-122"/>
              <a:ea typeface="华文细黑" pitchFamily="2" charset="-122"/>
            </a:endParaRPr>
          </a:p>
        </p:txBody>
      </p:sp>
      <p:sp>
        <p:nvSpPr>
          <p:cNvPr id="3" name="内容占位符 2"/>
          <p:cNvSpPr>
            <a:spLocks noGrp="1"/>
          </p:cNvSpPr>
          <p:nvPr>
            <p:ph idx="1"/>
          </p:nvPr>
        </p:nvSpPr>
        <p:spPr>
          <a:xfrm>
            <a:off x="483548" y="1643055"/>
            <a:ext cx="8229600" cy="4525963"/>
          </a:xfrm>
          <a:prstGeom prst="rect">
            <a:avLst/>
          </a:prstGeom>
        </p:spPr>
        <p:txBody>
          <a:bodyPr/>
          <a:lstStyle>
            <a:lvl1pPr>
              <a:buSzPct val="70000"/>
              <a:buFont typeface="Wingdings" pitchFamily="2" charset="2"/>
              <a:buChar char="n"/>
              <a:defRPr sz="1600"/>
            </a:lvl1pPr>
            <a:lvl2pPr>
              <a:buFont typeface="Wingdings" pitchFamily="2" charset="2"/>
              <a:buChar char="l"/>
              <a:defRPr sz="1600"/>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4"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22"/>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1341444"/>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41444"/>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88C3CEA7-2C60-41F3-BD56-1BC0571FB152}" type="slidenum">
              <a:rPr lang="zh-CN" altLang="en-US"/>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07760" y="2571761"/>
            <a:ext cx="6913685" cy="72072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3"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07760" y="2571761"/>
            <a:ext cx="6913685" cy="720725"/>
          </a:xfrm>
          <a:prstGeom prst="rect">
            <a:avLst/>
          </a:prstGeom>
        </p:spPr>
        <p:txBody>
          <a:bodyPr/>
          <a:lstStyle/>
          <a:p>
            <a:r>
              <a:rPr lang="zh-CN" altLang="en-US" smtClean="0"/>
              <a:t>单击此处编辑母版标题样式</a:t>
            </a:r>
            <a:endParaRPr lang="zh-CN" altLang="en-US"/>
          </a:p>
        </p:txBody>
      </p:sp>
      <p:sp>
        <p:nvSpPr>
          <p:cNvPr id="3"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3"/>
          <p:cNvSpPr>
            <a:spLocks noChangeArrowheads="1"/>
          </p:cNvSpPr>
          <p:nvPr userDrawn="1"/>
        </p:nvSpPr>
        <p:spPr bwMode="auto">
          <a:xfrm>
            <a:off x="4373563" y="6429375"/>
            <a:ext cx="4770437" cy="428625"/>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3" name="Picture 12"/>
          <p:cNvPicPr>
            <a:picLocks noChangeAspect="1" noChangeArrowheads="1"/>
          </p:cNvPicPr>
          <p:nvPr/>
        </p:nvPicPr>
        <p:blipFill>
          <a:blip r:embed="rId2" cstate="print"/>
          <a:srcRect/>
          <a:stretch>
            <a:fillRect/>
          </a:stretch>
        </p:blipFill>
        <p:spPr bwMode="auto">
          <a:xfrm>
            <a:off x="6286500" y="411163"/>
            <a:ext cx="1978025" cy="463550"/>
          </a:xfrm>
          <a:prstGeom prst="rect">
            <a:avLst/>
          </a:prstGeom>
          <a:noFill/>
          <a:ln w="9525">
            <a:noFill/>
            <a:miter lim="800000"/>
            <a:headEnd/>
            <a:tailEnd/>
          </a:ln>
        </p:spPr>
      </p:pic>
      <p:pic>
        <p:nvPicPr>
          <p:cNvPr id="4" name="Picture 14"/>
          <p:cNvPicPr>
            <a:picLocks noChangeAspect="1" noChangeArrowheads="1"/>
          </p:cNvPicPr>
          <p:nvPr/>
        </p:nvPicPr>
        <p:blipFill>
          <a:blip r:embed="rId3" cstate="print"/>
          <a:srcRect/>
          <a:stretch>
            <a:fillRect/>
          </a:stretch>
        </p:blipFill>
        <p:spPr bwMode="auto">
          <a:xfrm>
            <a:off x="8264525" y="411163"/>
            <a:ext cx="879475" cy="463550"/>
          </a:xfrm>
          <a:prstGeom prst="rect">
            <a:avLst/>
          </a:prstGeom>
          <a:noFill/>
          <a:ln w="9525">
            <a:noFill/>
            <a:miter lim="800000"/>
            <a:headEnd/>
            <a:tailEnd/>
          </a:ln>
        </p:spPr>
      </p:pic>
      <p:pic>
        <p:nvPicPr>
          <p:cNvPr id="5" name="Picture 1039"/>
          <p:cNvPicPr>
            <a:picLocks noChangeAspect="1" noChangeArrowheads="1"/>
          </p:cNvPicPr>
          <p:nvPr/>
        </p:nvPicPr>
        <p:blipFill>
          <a:blip r:embed="rId4" cstate="print"/>
          <a:srcRect/>
          <a:stretch>
            <a:fillRect/>
          </a:stretch>
        </p:blipFill>
        <p:spPr bwMode="auto">
          <a:xfrm>
            <a:off x="150813" y="6502400"/>
            <a:ext cx="528637" cy="328613"/>
          </a:xfrm>
          <a:prstGeom prst="rect">
            <a:avLst/>
          </a:prstGeom>
          <a:noFill/>
          <a:ln w="9525">
            <a:noFill/>
            <a:miter lim="800000"/>
            <a:headEnd/>
            <a:tailEnd/>
          </a:ln>
        </p:spPr>
      </p:pic>
      <p:pic>
        <p:nvPicPr>
          <p:cNvPr id="6" name="Picture 1040"/>
          <p:cNvPicPr>
            <a:picLocks noChangeAspect="1" noChangeArrowheads="1"/>
          </p:cNvPicPr>
          <p:nvPr/>
        </p:nvPicPr>
        <p:blipFill>
          <a:blip r:embed="rId5" cstate="print"/>
          <a:srcRect/>
          <a:stretch>
            <a:fillRect/>
          </a:stretch>
        </p:blipFill>
        <p:spPr bwMode="auto">
          <a:xfrm>
            <a:off x="681038" y="6429375"/>
            <a:ext cx="1978025" cy="392113"/>
          </a:xfrm>
          <a:prstGeom prst="rect">
            <a:avLst/>
          </a:prstGeom>
          <a:noFill/>
          <a:ln w="9525">
            <a:noFill/>
            <a:miter lim="800000"/>
            <a:headEnd/>
            <a:tailEnd/>
          </a:ln>
        </p:spPr>
      </p:pic>
      <p:sp>
        <p:nvSpPr>
          <p:cNvPr id="7" name="矩形 20"/>
          <p:cNvSpPr>
            <a:spLocks noChangeArrowheads="1"/>
          </p:cNvSpPr>
          <p:nvPr userDrawn="1"/>
        </p:nvSpPr>
        <p:spPr bwMode="auto">
          <a:xfrm>
            <a:off x="0" y="6429375"/>
            <a:ext cx="2790825" cy="428625"/>
          </a:xfrm>
          <a:prstGeom prst="rect">
            <a:avLst/>
          </a:prstGeom>
          <a:solidFill>
            <a:schemeClr val="accent1">
              <a:alpha val="16862"/>
            </a:schemeClr>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8" name="Picture 12"/>
          <p:cNvPicPr>
            <a:picLocks noChangeAspect="1" noChangeArrowheads="1"/>
          </p:cNvPicPr>
          <p:nvPr userDrawn="1"/>
        </p:nvPicPr>
        <p:blipFill>
          <a:blip r:embed="rId2" cstate="print"/>
          <a:srcRect/>
          <a:stretch>
            <a:fillRect/>
          </a:stretch>
        </p:blipFill>
        <p:spPr bwMode="auto">
          <a:xfrm>
            <a:off x="2790825" y="6429375"/>
            <a:ext cx="1582738" cy="428625"/>
          </a:xfrm>
          <a:prstGeom prst="rect">
            <a:avLst/>
          </a:prstGeom>
          <a:noFill/>
          <a:ln w="9525">
            <a:noFill/>
            <a:miter lim="800000"/>
            <a:headEnd/>
            <a:tailEnd/>
          </a:ln>
        </p:spPr>
      </p:pic>
      <p:sp>
        <p:nvSpPr>
          <p:cNvPr id="9" name="Text Box 14"/>
          <p:cNvSpPr txBox="1">
            <a:spLocks noChangeArrowheads="1"/>
          </p:cNvSpPr>
          <p:nvPr/>
        </p:nvSpPr>
        <p:spPr bwMode="auto">
          <a:xfrm>
            <a:off x="8578850" y="6465888"/>
            <a:ext cx="4159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spcBef>
                <a:spcPct val="50000"/>
              </a:spcBef>
              <a:defRPr/>
            </a:pPr>
            <a:fld id="{50CABCB3-3DE8-401B-91B0-C6FA28B5ED46}" type="slidenum">
              <a:rPr lang="en-US" altLang="zh-CN" sz="1400" smtClean="0">
                <a:solidFill>
                  <a:srgbClr val="FFFFFF"/>
                </a:solidFill>
                <a:latin typeface="Bookman Old Style" pitchFamily="18" charset="0"/>
                <a:ea typeface="黑体" pitchFamily="49" charset="-122"/>
              </a:rPr>
              <a:pPr algn="just">
                <a:spcBef>
                  <a:spcPct val="50000"/>
                </a:spcBef>
                <a:defRPr/>
              </a:pPr>
              <a:t>‹#›</a:t>
            </a:fld>
            <a:endParaRPr lang="zh-TW" altLang="en-US" sz="1400" smtClean="0">
              <a:solidFill>
                <a:srgbClr val="FFFFFF"/>
              </a:solidFill>
              <a:latin typeface="Bookman Old Style" pitchFamily="18" charset="0"/>
              <a:ea typeface="黑体" pitchFamily="49" charset="-122"/>
            </a:endParaRPr>
          </a:p>
        </p:txBody>
      </p:sp>
      <p:sp>
        <p:nvSpPr>
          <p:cNvPr id="10" name="矩形 23"/>
          <p:cNvSpPr>
            <a:spLocks noChangeArrowheads="1"/>
          </p:cNvSpPr>
          <p:nvPr userDrawn="1"/>
        </p:nvSpPr>
        <p:spPr bwMode="auto">
          <a:xfrm>
            <a:off x="0" y="411163"/>
            <a:ext cx="6484938" cy="463550"/>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sp>
        <p:nvSpPr>
          <p:cNvPr id="11" name="TextBox 27"/>
          <p:cNvSpPr txBox="1">
            <a:spLocks noChangeArrowheads="1"/>
          </p:cNvSpPr>
          <p:nvPr userDrawn="1"/>
        </p:nvSpPr>
        <p:spPr bwMode="auto">
          <a:xfrm>
            <a:off x="6550025" y="465138"/>
            <a:ext cx="263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Aft>
                <a:spcPts val="600"/>
              </a:spcAft>
              <a:defRPr/>
            </a:pPr>
            <a:r>
              <a:rPr lang="zh-CN" altLang="en-US" sz="1600" smtClean="0">
                <a:solidFill>
                  <a:srgbClr val="FFFFFF"/>
                </a:solidFill>
                <a:latin typeface="华文细黑" pitchFamily="2" charset="-122"/>
                <a:ea typeface="华文细黑" pitchFamily="2" charset="-122"/>
              </a:rPr>
              <a:t>诚信、亲和、专业、</a:t>
            </a:r>
            <a:r>
              <a:rPr lang="zh-CN" altLang="en-US" sz="1600" smtClean="0">
                <a:solidFill>
                  <a:srgbClr val="336699"/>
                </a:solidFill>
                <a:latin typeface="华文细黑" pitchFamily="2" charset="-122"/>
                <a:ea typeface="华文细黑" pitchFamily="2" charset="-122"/>
              </a:rPr>
              <a:t>创新</a:t>
            </a:r>
            <a:endParaRPr lang="zh-CN" altLang="en-US" sz="1200" smtClean="0">
              <a:solidFill>
                <a:srgbClr val="336699"/>
              </a:solidFill>
              <a:latin typeface="华文细黑" pitchFamily="2" charset="-122"/>
              <a:ea typeface="华文细黑" pitchFamily="2" charset="-122"/>
            </a:endParaRPr>
          </a:p>
        </p:txBody>
      </p:sp>
      <p:sp>
        <p:nvSpPr>
          <p:cNvPr id="12"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07760" y="2571761"/>
            <a:ext cx="6913685" cy="72072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83548" y="1643055"/>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3363"/>
            <a:ext cx="2057400" cy="5892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3" y="233363"/>
            <a:ext cx="6019800" cy="58928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754063" y="233368"/>
            <a:ext cx="6913562" cy="72072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754063" y="233368"/>
            <a:ext cx="6913562" cy="72072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3" y="1600204"/>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9"/>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74BBBDC4-728E-42AE-BBD3-B027BC74C56A}" type="slidenum">
              <a:rPr lang="zh-CN" altLang="en-US"/>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54063" y="233368"/>
            <a:ext cx="6913562" cy="720725"/>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4"/>
            <a:ext cx="8229600" cy="4525963"/>
          </a:xfrm>
          <a:prstGeom prst="rect">
            <a:avLst/>
          </a:prstGeom>
        </p:spPr>
        <p:txBody>
          <a:bodyPr/>
          <a:lstStyle/>
          <a:p>
            <a:pPr lvl="0"/>
            <a:endParaRPr lang="zh-CN" altLang="en-US" noProof="0" smtClean="0"/>
          </a:p>
        </p:txBody>
      </p:sp>
      <p:sp>
        <p:nvSpPr>
          <p:cNvPr id="4" name="Rectangle 7"/>
          <p:cNvSpPr>
            <a:spLocks noGrp="1" noChangeArrowheads="1"/>
          </p:cNvSpPr>
          <p:nvPr>
            <p:ph type="ftr" sz="quarter" idx="10"/>
          </p:nvPr>
        </p:nvSpPr>
        <p:spPr>
          <a:xfrm>
            <a:off x="3124200" y="6265863"/>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r>
              <a:rPr lang="zh-CN" altLang="en-US"/>
              <a:t>Chapter 1</a:t>
            </a:r>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3" name="矩形 13"/>
          <p:cNvSpPr>
            <a:spLocks noChangeArrowheads="1"/>
          </p:cNvSpPr>
          <p:nvPr userDrawn="1"/>
        </p:nvSpPr>
        <p:spPr bwMode="auto">
          <a:xfrm>
            <a:off x="4373563" y="6429375"/>
            <a:ext cx="4770437" cy="428625"/>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5" name="Picture 12"/>
          <p:cNvPicPr>
            <a:picLocks noChangeAspect="1" noChangeArrowheads="1"/>
          </p:cNvPicPr>
          <p:nvPr/>
        </p:nvPicPr>
        <p:blipFill>
          <a:blip r:embed="rId2" cstate="print"/>
          <a:srcRect/>
          <a:stretch>
            <a:fillRect/>
          </a:stretch>
        </p:blipFill>
        <p:spPr bwMode="auto">
          <a:xfrm>
            <a:off x="6286500" y="411163"/>
            <a:ext cx="1978025" cy="463550"/>
          </a:xfrm>
          <a:prstGeom prst="rect">
            <a:avLst/>
          </a:prstGeom>
          <a:noFill/>
          <a:ln w="9525">
            <a:noFill/>
            <a:miter lim="800000"/>
            <a:headEnd/>
            <a:tailEnd/>
          </a:ln>
        </p:spPr>
      </p:pic>
      <p:pic>
        <p:nvPicPr>
          <p:cNvPr id="6" name="Picture 14"/>
          <p:cNvPicPr>
            <a:picLocks noChangeAspect="1" noChangeArrowheads="1"/>
          </p:cNvPicPr>
          <p:nvPr/>
        </p:nvPicPr>
        <p:blipFill>
          <a:blip r:embed="rId3" cstate="print"/>
          <a:srcRect/>
          <a:stretch>
            <a:fillRect/>
          </a:stretch>
        </p:blipFill>
        <p:spPr bwMode="auto">
          <a:xfrm>
            <a:off x="8264525" y="411163"/>
            <a:ext cx="879475" cy="463550"/>
          </a:xfrm>
          <a:prstGeom prst="rect">
            <a:avLst/>
          </a:prstGeom>
          <a:noFill/>
          <a:ln w="9525">
            <a:noFill/>
            <a:miter lim="800000"/>
            <a:headEnd/>
            <a:tailEnd/>
          </a:ln>
        </p:spPr>
      </p:pic>
      <p:pic>
        <p:nvPicPr>
          <p:cNvPr id="7" name="Picture 1039"/>
          <p:cNvPicPr>
            <a:picLocks noChangeAspect="1" noChangeArrowheads="1"/>
          </p:cNvPicPr>
          <p:nvPr/>
        </p:nvPicPr>
        <p:blipFill>
          <a:blip r:embed="rId4" cstate="print"/>
          <a:srcRect/>
          <a:stretch>
            <a:fillRect/>
          </a:stretch>
        </p:blipFill>
        <p:spPr bwMode="auto">
          <a:xfrm>
            <a:off x="150813" y="6502400"/>
            <a:ext cx="528637" cy="328613"/>
          </a:xfrm>
          <a:prstGeom prst="rect">
            <a:avLst/>
          </a:prstGeom>
          <a:noFill/>
          <a:ln w="9525">
            <a:noFill/>
            <a:miter lim="800000"/>
            <a:headEnd/>
            <a:tailEnd/>
          </a:ln>
        </p:spPr>
      </p:pic>
      <p:pic>
        <p:nvPicPr>
          <p:cNvPr id="8" name="Picture 1040"/>
          <p:cNvPicPr>
            <a:picLocks noChangeAspect="1" noChangeArrowheads="1"/>
          </p:cNvPicPr>
          <p:nvPr/>
        </p:nvPicPr>
        <p:blipFill>
          <a:blip r:embed="rId5" cstate="print"/>
          <a:srcRect/>
          <a:stretch>
            <a:fillRect/>
          </a:stretch>
        </p:blipFill>
        <p:spPr bwMode="auto">
          <a:xfrm>
            <a:off x="681038" y="6429375"/>
            <a:ext cx="1978025" cy="392113"/>
          </a:xfrm>
          <a:prstGeom prst="rect">
            <a:avLst/>
          </a:prstGeom>
          <a:noFill/>
          <a:ln w="9525">
            <a:noFill/>
            <a:miter lim="800000"/>
            <a:headEnd/>
            <a:tailEnd/>
          </a:ln>
        </p:spPr>
      </p:pic>
      <p:sp>
        <p:nvSpPr>
          <p:cNvPr id="9" name="矩形 20"/>
          <p:cNvSpPr>
            <a:spLocks noChangeArrowheads="1"/>
          </p:cNvSpPr>
          <p:nvPr userDrawn="1"/>
        </p:nvSpPr>
        <p:spPr bwMode="auto">
          <a:xfrm>
            <a:off x="0" y="6429375"/>
            <a:ext cx="2790825" cy="428625"/>
          </a:xfrm>
          <a:prstGeom prst="rect">
            <a:avLst/>
          </a:prstGeom>
          <a:solidFill>
            <a:schemeClr val="accent1">
              <a:alpha val="16862"/>
            </a:schemeClr>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10" name="Picture 12"/>
          <p:cNvPicPr>
            <a:picLocks noChangeAspect="1" noChangeArrowheads="1"/>
          </p:cNvPicPr>
          <p:nvPr userDrawn="1"/>
        </p:nvPicPr>
        <p:blipFill>
          <a:blip r:embed="rId2" cstate="print"/>
          <a:srcRect/>
          <a:stretch>
            <a:fillRect/>
          </a:stretch>
        </p:blipFill>
        <p:spPr bwMode="auto">
          <a:xfrm>
            <a:off x="2790825" y="6429375"/>
            <a:ext cx="1582738" cy="428625"/>
          </a:xfrm>
          <a:prstGeom prst="rect">
            <a:avLst/>
          </a:prstGeom>
          <a:noFill/>
          <a:ln w="9525">
            <a:noFill/>
            <a:miter lim="800000"/>
            <a:headEnd/>
            <a:tailEnd/>
          </a:ln>
        </p:spPr>
      </p:pic>
      <p:sp>
        <p:nvSpPr>
          <p:cNvPr id="11" name="Text Box 14"/>
          <p:cNvSpPr txBox="1">
            <a:spLocks noChangeArrowheads="1"/>
          </p:cNvSpPr>
          <p:nvPr/>
        </p:nvSpPr>
        <p:spPr bwMode="auto">
          <a:xfrm>
            <a:off x="8578850" y="6465888"/>
            <a:ext cx="4159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spcBef>
                <a:spcPct val="50000"/>
              </a:spcBef>
              <a:defRPr/>
            </a:pPr>
            <a:fld id="{6054F7CF-9044-43C7-AA14-2C8E89CD034B}" type="slidenum">
              <a:rPr lang="en-US" altLang="zh-CN" sz="1400" smtClean="0">
                <a:solidFill>
                  <a:srgbClr val="FFFFFF"/>
                </a:solidFill>
                <a:latin typeface="Bookman Old Style" pitchFamily="18" charset="0"/>
                <a:ea typeface="黑体" pitchFamily="49" charset="-122"/>
              </a:rPr>
              <a:pPr algn="just">
                <a:spcBef>
                  <a:spcPct val="50000"/>
                </a:spcBef>
                <a:defRPr/>
              </a:pPr>
              <a:t>‹#›</a:t>
            </a:fld>
            <a:endParaRPr lang="zh-TW" altLang="en-US" sz="1400" smtClean="0">
              <a:solidFill>
                <a:srgbClr val="FFFFFF"/>
              </a:solidFill>
              <a:latin typeface="Bookman Old Style" pitchFamily="18" charset="0"/>
              <a:ea typeface="黑体" pitchFamily="49" charset="-122"/>
            </a:endParaRPr>
          </a:p>
        </p:txBody>
      </p:sp>
      <p:sp>
        <p:nvSpPr>
          <p:cNvPr id="12" name="矩形 23"/>
          <p:cNvSpPr>
            <a:spLocks noChangeArrowheads="1"/>
          </p:cNvSpPr>
          <p:nvPr userDrawn="1"/>
        </p:nvSpPr>
        <p:spPr bwMode="auto">
          <a:xfrm>
            <a:off x="0" y="411163"/>
            <a:ext cx="6484938" cy="463550"/>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sp>
        <p:nvSpPr>
          <p:cNvPr id="13" name="TextBox 27"/>
          <p:cNvSpPr txBox="1">
            <a:spLocks noChangeArrowheads="1"/>
          </p:cNvSpPr>
          <p:nvPr userDrawn="1"/>
        </p:nvSpPr>
        <p:spPr bwMode="auto">
          <a:xfrm>
            <a:off x="6550025" y="465138"/>
            <a:ext cx="263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Aft>
                <a:spcPts val="600"/>
              </a:spcAft>
              <a:defRPr/>
            </a:pPr>
            <a:r>
              <a:rPr lang="zh-CN" altLang="en-US" sz="1600" smtClean="0">
                <a:solidFill>
                  <a:srgbClr val="FFFFFF"/>
                </a:solidFill>
                <a:latin typeface="华文细黑" pitchFamily="2" charset="-122"/>
                <a:ea typeface="华文细黑" pitchFamily="2" charset="-122"/>
              </a:rPr>
              <a:t>诚信、亲和、专业、</a:t>
            </a:r>
            <a:r>
              <a:rPr lang="zh-CN" altLang="en-US" sz="1600" smtClean="0">
                <a:solidFill>
                  <a:srgbClr val="336699"/>
                </a:solidFill>
                <a:latin typeface="华文细黑" pitchFamily="2" charset="-122"/>
                <a:ea typeface="华文细黑" pitchFamily="2" charset="-122"/>
              </a:rPr>
              <a:t>创新</a:t>
            </a:r>
            <a:endParaRPr lang="zh-CN" altLang="en-US" sz="1200" smtClean="0">
              <a:solidFill>
                <a:srgbClr val="336699"/>
              </a:solidFill>
              <a:latin typeface="华文细黑" pitchFamily="2" charset="-122"/>
              <a:ea typeface="华文细黑" pitchFamily="2" charset="-122"/>
            </a:endParaRPr>
          </a:p>
        </p:txBody>
      </p:sp>
      <p:sp>
        <p:nvSpPr>
          <p:cNvPr id="4" name="标题 1"/>
          <p:cNvSpPr>
            <a:spLocks noGrp="1"/>
          </p:cNvSpPr>
          <p:nvPr>
            <p:ph type="title"/>
          </p:nvPr>
        </p:nvSpPr>
        <p:spPr>
          <a:xfrm>
            <a:off x="243262" y="263527"/>
            <a:ext cx="6913685" cy="720725"/>
          </a:xfrm>
          <a:prstGeom prst="rect">
            <a:avLst/>
          </a:prstGeom>
        </p:spPr>
        <p:txBody>
          <a:bodyPr/>
          <a:lstStyle>
            <a:lvl1pPr>
              <a:defRPr sz="2200" b="0">
                <a:latin typeface="楷体_GB2312" pitchFamily="49" charset="-122"/>
                <a:ea typeface="楷体_GB2312" pitchFamily="49" charset="-122"/>
              </a:defRPr>
            </a:lvl1pPr>
          </a:lstStyle>
          <a:p>
            <a:r>
              <a:rPr lang="zh-CN" altLang="en-US" dirty="0" smtClean="0"/>
              <a:t>单击此处编辑母版标题样式</a:t>
            </a:r>
            <a:endParaRPr lang="zh-CN" altLang="en-US" dirty="0"/>
          </a:p>
        </p:txBody>
      </p:sp>
      <p:sp>
        <p:nvSpPr>
          <p:cNvPr id="14" name="Rectangle 7"/>
          <p:cNvSpPr>
            <a:spLocks noGrp="1" noChangeArrowheads="1"/>
          </p:cNvSpPr>
          <p:nvPr>
            <p:ph type="ftr" sz="quarter" idx="10"/>
          </p:nvPr>
        </p:nvSpPr>
        <p:spPr>
          <a:xfrm>
            <a:off x="3124200" y="6265863"/>
            <a:ext cx="2895600" cy="476250"/>
          </a:xfrm>
          <a:prstGeom prst="rect">
            <a:avLst/>
          </a:prstGeom>
        </p:spPr>
        <p:txBody>
          <a:bodyPr/>
          <a:lstStyle>
            <a:lvl1pPr algn="l">
              <a:lnSpc>
                <a:spcPct val="120000"/>
              </a:lnSpc>
              <a:spcBef>
                <a:spcPct val="50000"/>
              </a:spcBef>
              <a:buFont typeface="Wingdings" pitchFamily="2" charset="2"/>
              <a:buChar char="q"/>
              <a:defRPr sz="1800">
                <a:solidFill>
                  <a:srgbClr val="000000"/>
                </a:solidFill>
                <a:latin typeface="Arial" charset="0"/>
                <a:ea typeface="楷体_GB2312" pitchFamily="49" charset="-122"/>
              </a:defRPr>
            </a:lvl1pPr>
          </a:lstStyle>
          <a:p>
            <a:pPr>
              <a:defRPr/>
            </a:pPr>
            <a:r>
              <a:rPr lang="zh-CN" altLang="en-US"/>
              <a:t>Chapter 1</a:t>
            </a:r>
            <a:endParaRPr lang="en-US" altLang="zh-CN"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4" name="矩形 13"/>
          <p:cNvSpPr>
            <a:spLocks noChangeArrowheads="1"/>
          </p:cNvSpPr>
          <p:nvPr/>
        </p:nvSpPr>
        <p:spPr bwMode="auto">
          <a:xfrm>
            <a:off x="4373563" y="6429375"/>
            <a:ext cx="4770437" cy="428625"/>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5" name="Picture 12"/>
          <p:cNvPicPr>
            <a:picLocks noChangeAspect="1" noChangeArrowheads="1"/>
          </p:cNvPicPr>
          <p:nvPr/>
        </p:nvPicPr>
        <p:blipFill>
          <a:blip r:embed="rId2" cstate="print"/>
          <a:srcRect/>
          <a:stretch>
            <a:fillRect/>
          </a:stretch>
        </p:blipFill>
        <p:spPr bwMode="auto">
          <a:xfrm>
            <a:off x="6286500" y="411163"/>
            <a:ext cx="1978025" cy="463550"/>
          </a:xfrm>
          <a:prstGeom prst="rect">
            <a:avLst/>
          </a:prstGeom>
          <a:noFill/>
          <a:ln w="9525">
            <a:noFill/>
            <a:miter lim="800000"/>
            <a:headEnd/>
            <a:tailEnd/>
          </a:ln>
        </p:spPr>
      </p:pic>
      <p:pic>
        <p:nvPicPr>
          <p:cNvPr id="6" name="Picture 14"/>
          <p:cNvPicPr>
            <a:picLocks noChangeAspect="1" noChangeArrowheads="1"/>
          </p:cNvPicPr>
          <p:nvPr/>
        </p:nvPicPr>
        <p:blipFill>
          <a:blip r:embed="rId3" cstate="print"/>
          <a:srcRect/>
          <a:stretch>
            <a:fillRect/>
          </a:stretch>
        </p:blipFill>
        <p:spPr bwMode="auto">
          <a:xfrm>
            <a:off x="8264525" y="411163"/>
            <a:ext cx="879475" cy="463550"/>
          </a:xfrm>
          <a:prstGeom prst="rect">
            <a:avLst/>
          </a:prstGeom>
          <a:noFill/>
          <a:ln w="9525">
            <a:noFill/>
            <a:miter lim="800000"/>
            <a:headEnd/>
            <a:tailEnd/>
          </a:ln>
        </p:spPr>
      </p:pic>
      <p:pic>
        <p:nvPicPr>
          <p:cNvPr id="7" name="Picture 1039"/>
          <p:cNvPicPr>
            <a:picLocks noChangeAspect="1" noChangeArrowheads="1"/>
          </p:cNvPicPr>
          <p:nvPr/>
        </p:nvPicPr>
        <p:blipFill>
          <a:blip r:embed="rId4" cstate="print"/>
          <a:srcRect/>
          <a:stretch>
            <a:fillRect/>
          </a:stretch>
        </p:blipFill>
        <p:spPr bwMode="auto">
          <a:xfrm>
            <a:off x="150813" y="6502400"/>
            <a:ext cx="528637" cy="328613"/>
          </a:xfrm>
          <a:prstGeom prst="rect">
            <a:avLst/>
          </a:prstGeom>
          <a:noFill/>
          <a:ln w="9525">
            <a:noFill/>
            <a:miter lim="800000"/>
            <a:headEnd/>
            <a:tailEnd/>
          </a:ln>
        </p:spPr>
      </p:pic>
      <p:pic>
        <p:nvPicPr>
          <p:cNvPr id="8" name="Picture 1040"/>
          <p:cNvPicPr>
            <a:picLocks noChangeAspect="1" noChangeArrowheads="1"/>
          </p:cNvPicPr>
          <p:nvPr/>
        </p:nvPicPr>
        <p:blipFill>
          <a:blip r:embed="rId5" cstate="print"/>
          <a:srcRect/>
          <a:stretch>
            <a:fillRect/>
          </a:stretch>
        </p:blipFill>
        <p:spPr bwMode="auto">
          <a:xfrm>
            <a:off x="681038" y="6429375"/>
            <a:ext cx="1978025" cy="392113"/>
          </a:xfrm>
          <a:prstGeom prst="rect">
            <a:avLst/>
          </a:prstGeom>
          <a:noFill/>
          <a:ln w="9525">
            <a:noFill/>
            <a:miter lim="800000"/>
            <a:headEnd/>
            <a:tailEnd/>
          </a:ln>
        </p:spPr>
      </p:pic>
      <p:sp>
        <p:nvSpPr>
          <p:cNvPr id="9" name="矩形 20"/>
          <p:cNvSpPr>
            <a:spLocks noChangeArrowheads="1"/>
          </p:cNvSpPr>
          <p:nvPr/>
        </p:nvSpPr>
        <p:spPr bwMode="auto">
          <a:xfrm>
            <a:off x="0" y="6429375"/>
            <a:ext cx="2790825" cy="428625"/>
          </a:xfrm>
          <a:prstGeom prst="rect">
            <a:avLst/>
          </a:prstGeom>
          <a:solidFill>
            <a:schemeClr val="accent1">
              <a:alpha val="16862"/>
            </a:schemeClr>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10" name="Picture 12"/>
          <p:cNvPicPr>
            <a:picLocks noChangeAspect="1" noChangeArrowheads="1"/>
          </p:cNvPicPr>
          <p:nvPr/>
        </p:nvPicPr>
        <p:blipFill>
          <a:blip r:embed="rId2" cstate="print"/>
          <a:srcRect/>
          <a:stretch>
            <a:fillRect/>
          </a:stretch>
        </p:blipFill>
        <p:spPr bwMode="auto">
          <a:xfrm>
            <a:off x="2790825" y="6429375"/>
            <a:ext cx="1582738" cy="428625"/>
          </a:xfrm>
          <a:prstGeom prst="rect">
            <a:avLst/>
          </a:prstGeom>
          <a:noFill/>
          <a:ln w="9525">
            <a:noFill/>
            <a:miter lim="800000"/>
            <a:headEnd/>
            <a:tailEnd/>
          </a:ln>
        </p:spPr>
      </p:pic>
      <p:sp>
        <p:nvSpPr>
          <p:cNvPr id="11" name="Text Box 14"/>
          <p:cNvSpPr txBox="1">
            <a:spLocks noChangeArrowheads="1"/>
          </p:cNvSpPr>
          <p:nvPr/>
        </p:nvSpPr>
        <p:spPr bwMode="auto">
          <a:xfrm>
            <a:off x="8578850" y="6465888"/>
            <a:ext cx="4159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spcBef>
                <a:spcPct val="50000"/>
              </a:spcBef>
              <a:defRPr/>
            </a:pPr>
            <a:fld id="{86C1CB97-E42A-4B50-A968-222AFEA02BD7}" type="slidenum">
              <a:rPr lang="en-US" altLang="zh-CN" sz="1400" smtClean="0">
                <a:solidFill>
                  <a:srgbClr val="FFFFFF"/>
                </a:solidFill>
                <a:latin typeface="Bookman Old Style" pitchFamily="18" charset="0"/>
                <a:ea typeface="黑体" pitchFamily="49" charset="-122"/>
              </a:rPr>
              <a:pPr algn="just">
                <a:spcBef>
                  <a:spcPct val="50000"/>
                </a:spcBef>
                <a:defRPr/>
              </a:pPr>
              <a:t>‹#›</a:t>
            </a:fld>
            <a:endParaRPr lang="zh-TW" altLang="en-US" sz="1400" smtClean="0">
              <a:solidFill>
                <a:srgbClr val="FFFFFF"/>
              </a:solidFill>
              <a:latin typeface="Bookman Old Style" pitchFamily="18" charset="0"/>
              <a:ea typeface="黑体" pitchFamily="49" charset="-122"/>
            </a:endParaRPr>
          </a:p>
        </p:txBody>
      </p:sp>
      <p:sp>
        <p:nvSpPr>
          <p:cNvPr id="12" name="矩形 23"/>
          <p:cNvSpPr>
            <a:spLocks noChangeArrowheads="1"/>
          </p:cNvSpPr>
          <p:nvPr/>
        </p:nvSpPr>
        <p:spPr bwMode="auto">
          <a:xfrm>
            <a:off x="0" y="411163"/>
            <a:ext cx="6484938" cy="463550"/>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sp>
        <p:nvSpPr>
          <p:cNvPr id="13" name="TextBox 27"/>
          <p:cNvSpPr txBox="1">
            <a:spLocks noChangeArrowheads="1"/>
          </p:cNvSpPr>
          <p:nvPr/>
        </p:nvSpPr>
        <p:spPr bwMode="auto">
          <a:xfrm>
            <a:off x="6550025" y="465138"/>
            <a:ext cx="263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Aft>
                <a:spcPts val="600"/>
              </a:spcAft>
              <a:defRPr/>
            </a:pPr>
            <a:r>
              <a:rPr lang="zh-CN" altLang="en-US" sz="1600" smtClean="0">
                <a:solidFill>
                  <a:srgbClr val="FFFFFF"/>
                </a:solidFill>
                <a:latin typeface="华文细黑" pitchFamily="2" charset="-122"/>
                <a:ea typeface="华文细黑" pitchFamily="2" charset="-122"/>
              </a:rPr>
              <a:t>诚信、亲和、专业、</a:t>
            </a:r>
            <a:r>
              <a:rPr lang="zh-CN" altLang="en-US" sz="1600" smtClean="0">
                <a:solidFill>
                  <a:srgbClr val="336699"/>
                </a:solidFill>
                <a:latin typeface="华文细黑" pitchFamily="2" charset="-122"/>
                <a:ea typeface="华文细黑" pitchFamily="2" charset="-122"/>
              </a:rPr>
              <a:t>创新</a:t>
            </a:r>
            <a:endParaRPr lang="zh-CN" altLang="en-US" sz="1200" smtClean="0">
              <a:solidFill>
                <a:srgbClr val="336699"/>
              </a:solidFill>
              <a:latin typeface="华文细黑" pitchFamily="2" charset="-122"/>
              <a:ea typeface="华文细黑" pitchFamily="2" charset="-122"/>
            </a:endParaRPr>
          </a:p>
        </p:txBody>
      </p:sp>
      <p:sp>
        <p:nvSpPr>
          <p:cNvPr id="2" name="标题 1"/>
          <p:cNvSpPr>
            <a:spLocks noGrp="1"/>
          </p:cNvSpPr>
          <p:nvPr>
            <p:ph type="title"/>
          </p:nvPr>
        </p:nvSpPr>
        <p:spPr>
          <a:xfrm>
            <a:off x="417608" y="274640"/>
            <a:ext cx="8203252" cy="439716"/>
          </a:xfrm>
          <a:prstGeom prst="rect">
            <a:avLst/>
          </a:prstGeom>
        </p:spPr>
        <p:txBody>
          <a:bodyPr lIns="83289" tIns="41645" rIns="83289" bIns="41645"/>
          <a:lstStyle>
            <a:lvl1pPr algn="l">
              <a:defRPr sz="2600">
                <a:latin typeface="Times New Roman" pitchFamily="18" charset="0"/>
                <a:ea typeface="楷体_GB2312" pitchFamily="49" charset="-122"/>
                <a:cs typeface="Times New Roman"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4" y="1071546"/>
            <a:ext cx="8335137" cy="4857784"/>
          </a:xfrm>
          <a:prstGeom prst="rect">
            <a:avLst/>
          </a:prstGeom>
        </p:spPr>
        <p:txBody>
          <a:bodyPr lIns="83289" tIns="41645" rIns="83289" bIns="41645"/>
          <a:lstStyle>
            <a:lvl1pPr>
              <a:buClr>
                <a:schemeClr val="tx2">
                  <a:lumMod val="75000"/>
                </a:schemeClr>
              </a:buClr>
              <a:buSzPct val="90000"/>
              <a:buFont typeface="Wingdings" pitchFamily="2" charset="2"/>
              <a:buChar char="Ø"/>
              <a:defRPr sz="1800">
                <a:latin typeface="楷体_GB2312" pitchFamily="49" charset="-122"/>
                <a:ea typeface="楷体_GB2312" pitchFamily="49" charset="-122"/>
              </a:defRPr>
            </a:lvl1pPr>
            <a:lvl2pPr>
              <a:buClr>
                <a:schemeClr val="tx2">
                  <a:lumMod val="75000"/>
                </a:schemeClr>
              </a:buClr>
              <a:buFont typeface="Wide Latin" pitchFamily="18" charset="0"/>
              <a:buChar char="•"/>
              <a:defRPr sz="1600">
                <a:latin typeface="楷体_GB2312" pitchFamily="49" charset="-122"/>
                <a:ea typeface="楷体_GB2312" pitchFamily="49" charset="-122"/>
              </a:defRPr>
            </a:lvl2pPr>
            <a:lvl3pPr>
              <a:defRPr sz="1400">
                <a:latin typeface="楷体_GB2312" pitchFamily="49" charset="-122"/>
                <a:ea typeface="楷体_GB2312" pitchFamily="49" charset="-122"/>
              </a:defRPr>
            </a:lvl3pPr>
            <a:lvl4pPr>
              <a:defRPr sz="1100">
                <a:latin typeface="楷体_GB2312" pitchFamily="49" charset="-122"/>
                <a:ea typeface="楷体_GB2312" pitchFamily="49" charset="-122"/>
              </a:defRPr>
            </a:lvl4pPr>
            <a:lvl5pPr>
              <a:defRPr sz="1100">
                <a:latin typeface="楷体_GB2312" pitchFamily="49" charset="-122"/>
                <a:ea typeface="楷体_GB2312"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wheel spokes="8"/>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33049" y="2130442"/>
            <a:ext cx="7174523"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66095" y="3886200"/>
            <a:ext cx="5908431"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endParaRPr lang="en-US" altLang="zh-CN"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a:defRPr sz="1800">
                <a:solidFill>
                  <a:srgbClr val="000000"/>
                </a:solidFill>
                <a:latin typeface="Arial" pitchFamily="34" charset="0"/>
                <a:ea typeface="宋体" pitchFamily="2" charset="-122"/>
              </a:defRPr>
            </a:lvl1pPr>
          </a:lstStyle>
          <a:p>
            <a:pPr>
              <a:defRPr/>
            </a:pPr>
            <a:fld id="{4C8281D8-E896-4CFC-B8BC-FD932DAC33F3}"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37DAC6ED-9E03-4953-B2BC-BFF7BC013C7A}"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26AA794E-8999-494A-9A55-0463AB4BCD96}"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9B27893E-9C55-4837-B297-36DF2245DF63}"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xfrm>
            <a:off x="7235825" y="6524625"/>
            <a:ext cx="1439863" cy="196850"/>
          </a:xfrm>
          <a:prstGeom prst="rect">
            <a:avLst/>
          </a:prstGeom>
          <a:ln/>
        </p:spPr>
        <p:txBody>
          <a:bodyPr/>
          <a:lstStyle>
            <a:lvl1pPr>
              <a:defRPr/>
            </a:lvl1pPr>
          </a:lstStyle>
          <a:p>
            <a:pPr>
              <a:defRPr/>
            </a:pPr>
            <a:r>
              <a:rPr lang="de-DE" altLang="zh-CN"/>
              <a:t>Page </a:t>
            </a:r>
            <a:r>
              <a:rPr lang="de-DE" altLang="zh-CN">
                <a:sym typeface="MS UI Gothic" pitchFamily="34" charset="-128"/>
              </a:rPr>
              <a:t></a:t>
            </a:r>
            <a:r>
              <a:rPr lang="de-DE" altLang="zh-CN"/>
              <a:t> </a:t>
            </a:r>
            <a:fld id="{D428104E-C96C-42BF-BFC5-09ACB612CB51}"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21" Type="http://schemas.openxmlformats.org/officeDocument/2006/relationships/image" Target="../media/image8.jpe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2"/>
          <p:cNvSpPr>
            <a:spLocks noChangeArrowheads="1"/>
          </p:cNvSpPr>
          <p:nvPr userDrawn="1"/>
        </p:nvSpPr>
        <p:spPr bwMode="auto">
          <a:xfrm>
            <a:off x="0" y="0"/>
            <a:ext cx="9144000" cy="954088"/>
          </a:xfrm>
          <a:prstGeom prst="rect">
            <a:avLst/>
          </a:prstGeom>
          <a:solidFill>
            <a:schemeClr val="accent1"/>
          </a:solidFill>
          <a:ln w="9525">
            <a:noFill/>
            <a:miter lim="800000"/>
            <a:headEnd/>
            <a:tailEnd/>
          </a:ln>
        </p:spPr>
        <p:txBody>
          <a:bodyPr wrap="none" anchor="ctr"/>
          <a:lstStyle/>
          <a:p>
            <a:endParaRPr lang="zh-CN" altLang="en-US"/>
          </a:p>
        </p:txBody>
      </p:sp>
      <p:sp>
        <p:nvSpPr>
          <p:cNvPr id="1027" name="Rectangle 31"/>
          <p:cNvSpPr>
            <a:spLocks noGrp="1" noChangeArrowheads="1"/>
          </p:cNvSpPr>
          <p:nvPr>
            <p:ph type="body" idx="1"/>
          </p:nvPr>
        </p:nvSpPr>
        <p:spPr bwMode="auto">
          <a:xfrm>
            <a:off x="468313" y="1341438"/>
            <a:ext cx="8207375"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028" name="Rectangle 27"/>
          <p:cNvSpPr>
            <a:spLocks noGrp="1" noChangeArrowheads="1"/>
          </p:cNvSpPr>
          <p:nvPr>
            <p:ph type="title"/>
          </p:nvPr>
        </p:nvSpPr>
        <p:spPr bwMode="auto">
          <a:xfrm>
            <a:off x="468313" y="144463"/>
            <a:ext cx="6264275"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0" name="Rectangle 74"/>
          <p:cNvSpPr>
            <a:spLocks noChangeArrowheads="1"/>
          </p:cNvSpPr>
          <p:nvPr userDrawn="1"/>
        </p:nvSpPr>
        <p:spPr bwMode="auto">
          <a:xfrm>
            <a:off x="0" y="890588"/>
            <a:ext cx="9144000" cy="111125"/>
          </a:xfrm>
          <a:prstGeom prst="rect">
            <a:avLst/>
          </a:prstGeom>
          <a:solidFill>
            <a:schemeClr val="bg2"/>
          </a:solidFill>
          <a:ln w="9525">
            <a:noFill/>
            <a:miter lim="800000"/>
            <a:headEnd/>
            <a:tailEnd/>
          </a:ln>
        </p:spPr>
        <p:txBody>
          <a:bodyPr wrap="none" anchor="ctr"/>
          <a:lstStyle/>
          <a:p>
            <a:endParaRPr lang="zh-CN" altLang="en-US"/>
          </a:p>
        </p:txBody>
      </p:sp>
      <p:grpSp>
        <p:nvGrpSpPr>
          <p:cNvPr id="1031" name="Group 85"/>
          <p:cNvGrpSpPr>
            <a:grpSpLocks/>
          </p:cNvGrpSpPr>
          <p:nvPr userDrawn="1"/>
        </p:nvGrpSpPr>
        <p:grpSpPr bwMode="auto">
          <a:xfrm>
            <a:off x="7059613" y="279400"/>
            <a:ext cx="1544637" cy="346075"/>
            <a:chOff x="1845" y="3075"/>
            <a:chExt cx="2885" cy="645"/>
          </a:xfrm>
        </p:grpSpPr>
        <p:pic>
          <p:nvPicPr>
            <p:cNvPr id="1033" name="Picture 86" descr="logo2"/>
            <p:cNvPicPr>
              <a:picLocks noChangeAspect="1" noChangeArrowheads="1"/>
            </p:cNvPicPr>
            <p:nvPr/>
          </p:nvPicPr>
          <p:blipFill>
            <a:blip r:embed="rId16" cstate="print"/>
            <a:srcRect l="18300" r="58788" b="32114"/>
            <a:stretch>
              <a:fillRect/>
            </a:stretch>
          </p:blipFill>
          <p:spPr bwMode="auto">
            <a:xfrm>
              <a:off x="1845" y="3085"/>
              <a:ext cx="1043" cy="594"/>
            </a:xfrm>
            <a:prstGeom prst="rect">
              <a:avLst/>
            </a:prstGeom>
            <a:noFill/>
            <a:ln w="9525">
              <a:noFill/>
              <a:miter lim="800000"/>
              <a:headEnd/>
              <a:tailEnd/>
            </a:ln>
          </p:spPr>
        </p:pic>
        <p:pic>
          <p:nvPicPr>
            <p:cNvPr id="1034" name="Picture 87" descr="logo2"/>
            <p:cNvPicPr>
              <a:picLocks noChangeAspect="1" noChangeArrowheads="1"/>
            </p:cNvPicPr>
            <p:nvPr/>
          </p:nvPicPr>
          <p:blipFill>
            <a:blip r:embed="rId17" cstate="print"/>
            <a:srcRect l="40796"/>
            <a:stretch>
              <a:fillRect/>
            </a:stretch>
          </p:blipFill>
          <p:spPr bwMode="auto">
            <a:xfrm>
              <a:off x="2744" y="3075"/>
              <a:ext cx="1986" cy="64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6196" r:id="rId1"/>
    <p:sldLayoutId id="2147486163" r:id="rId2"/>
    <p:sldLayoutId id="2147486164" r:id="rId3"/>
    <p:sldLayoutId id="2147486165" r:id="rId4"/>
    <p:sldLayoutId id="2147486166" r:id="rId5"/>
    <p:sldLayoutId id="2147486167" r:id="rId6"/>
    <p:sldLayoutId id="2147486168" r:id="rId7"/>
    <p:sldLayoutId id="2147486169" r:id="rId8"/>
    <p:sldLayoutId id="2147486170" r:id="rId9"/>
    <p:sldLayoutId id="2147486171" r:id="rId10"/>
    <p:sldLayoutId id="2147486172" r:id="rId11"/>
    <p:sldLayoutId id="2147486173" r:id="rId12"/>
    <p:sldLayoutId id="2147486174" r:id="rId13"/>
    <p:sldLayoutId id="2147486197" r:id="rId14"/>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chemeClr val="bg1"/>
          </a:solidFill>
          <a:latin typeface="+mj-lt"/>
          <a:ea typeface="微软雅黑" pitchFamily="34" charset="-122"/>
          <a:cs typeface="+mj-cs"/>
        </a:defRPr>
      </a:lvl1pPr>
      <a:lvl2pPr algn="l" rtl="0" eaLnBrk="0" fontAlgn="base" hangingPunct="0">
        <a:spcBef>
          <a:spcPct val="0"/>
        </a:spcBef>
        <a:spcAft>
          <a:spcPct val="0"/>
        </a:spcAft>
        <a:defRPr sz="2400" b="1">
          <a:solidFill>
            <a:schemeClr val="bg1"/>
          </a:solidFill>
          <a:latin typeface="Arial" charset="0"/>
          <a:ea typeface="微软雅黑" pitchFamily="34" charset="-122"/>
        </a:defRPr>
      </a:lvl2pPr>
      <a:lvl3pPr algn="l" rtl="0" eaLnBrk="0" fontAlgn="base" hangingPunct="0">
        <a:spcBef>
          <a:spcPct val="0"/>
        </a:spcBef>
        <a:spcAft>
          <a:spcPct val="0"/>
        </a:spcAft>
        <a:defRPr sz="2400" b="1">
          <a:solidFill>
            <a:schemeClr val="bg1"/>
          </a:solidFill>
          <a:latin typeface="Arial" charset="0"/>
          <a:ea typeface="微软雅黑" pitchFamily="34" charset="-122"/>
        </a:defRPr>
      </a:lvl3pPr>
      <a:lvl4pPr algn="l" rtl="0" eaLnBrk="0" fontAlgn="base" hangingPunct="0">
        <a:spcBef>
          <a:spcPct val="0"/>
        </a:spcBef>
        <a:spcAft>
          <a:spcPct val="0"/>
        </a:spcAft>
        <a:defRPr sz="2400" b="1">
          <a:solidFill>
            <a:schemeClr val="bg1"/>
          </a:solidFill>
          <a:latin typeface="Arial" charset="0"/>
          <a:ea typeface="微软雅黑" pitchFamily="34" charset="-122"/>
        </a:defRPr>
      </a:lvl4pPr>
      <a:lvl5pPr algn="l" rtl="0" eaLnBrk="0" fontAlgn="base" hangingPunct="0">
        <a:spcBef>
          <a:spcPct val="0"/>
        </a:spcBef>
        <a:spcAft>
          <a:spcPct val="0"/>
        </a:spcAft>
        <a:defRPr sz="2400" b="1">
          <a:solidFill>
            <a:schemeClr val="bg1"/>
          </a:solidFill>
          <a:latin typeface="Arial" charset="0"/>
          <a:ea typeface="微软雅黑" pitchFamily="34" charset="-122"/>
        </a:defRPr>
      </a:lvl5pPr>
      <a:lvl6pPr marL="457200" algn="l" rtl="0" eaLnBrk="1" fontAlgn="base" hangingPunct="1">
        <a:spcBef>
          <a:spcPct val="0"/>
        </a:spcBef>
        <a:spcAft>
          <a:spcPct val="0"/>
        </a:spcAft>
        <a:defRPr sz="2800">
          <a:solidFill>
            <a:schemeClr val="bg1"/>
          </a:solidFill>
          <a:latin typeface="Arial" charset="0"/>
          <a:ea typeface="黑体" pitchFamily="2" charset="-122"/>
        </a:defRPr>
      </a:lvl6pPr>
      <a:lvl7pPr marL="914400" algn="l" rtl="0" eaLnBrk="1" fontAlgn="base" hangingPunct="1">
        <a:spcBef>
          <a:spcPct val="0"/>
        </a:spcBef>
        <a:spcAft>
          <a:spcPct val="0"/>
        </a:spcAft>
        <a:defRPr sz="2800">
          <a:solidFill>
            <a:schemeClr val="bg1"/>
          </a:solidFill>
          <a:latin typeface="Arial" charset="0"/>
          <a:ea typeface="黑体" pitchFamily="2" charset="-122"/>
        </a:defRPr>
      </a:lvl7pPr>
      <a:lvl8pPr marL="1371600" algn="l" rtl="0" eaLnBrk="1" fontAlgn="base" hangingPunct="1">
        <a:spcBef>
          <a:spcPct val="0"/>
        </a:spcBef>
        <a:spcAft>
          <a:spcPct val="0"/>
        </a:spcAft>
        <a:defRPr sz="2800">
          <a:solidFill>
            <a:schemeClr val="bg1"/>
          </a:solidFill>
          <a:latin typeface="Arial" charset="0"/>
          <a:ea typeface="黑体" pitchFamily="2" charset="-122"/>
        </a:defRPr>
      </a:lvl8pPr>
      <a:lvl9pPr marL="1828800"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2900" indent="-342900" algn="l" rtl="0" eaLnBrk="0" fontAlgn="base" hangingPunct="0">
        <a:lnSpc>
          <a:spcPct val="120000"/>
        </a:lnSpc>
        <a:spcBef>
          <a:spcPct val="20000"/>
        </a:spcBef>
        <a:spcAft>
          <a:spcPct val="0"/>
        </a:spcAft>
        <a:buClr>
          <a:schemeClr val="tx1"/>
        </a:buClr>
        <a:buFont typeface="Wingdings" pitchFamily="2" charset="2"/>
        <a:buChar char="n"/>
        <a:defRPr sz="2000">
          <a:solidFill>
            <a:schemeClr val="tx1"/>
          </a:solidFill>
          <a:latin typeface="+mn-lt"/>
          <a:ea typeface="微软雅黑" pitchFamily="34" charset="-122"/>
          <a:cs typeface="+mn-cs"/>
        </a:defRPr>
      </a:lvl1pPr>
      <a:lvl2pPr marL="742950" indent="-285750" algn="l" rtl="0" eaLnBrk="0" fontAlgn="base" hangingPunct="0">
        <a:lnSpc>
          <a:spcPct val="120000"/>
        </a:lnSpc>
        <a:spcBef>
          <a:spcPct val="20000"/>
        </a:spcBef>
        <a:spcAft>
          <a:spcPct val="0"/>
        </a:spcAft>
        <a:buClr>
          <a:schemeClr val="tx1"/>
        </a:buClr>
        <a:buFont typeface="Wingdings" pitchFamily="2" charset="2"/>
        <a:buChar char="n"/>
        <a:defRPr sz="2800">
          <a:solidFill>
            <a:schemeClr val="tx1"/>
          </a:solidFill>
          <a:latin typeface="+mn-lt"/>
          <a:ea typeface="微软雅黑" pitchFamily="34" charset="-122"/>
        </a:defRPr>
      </a:lvl2pPr>
      <a:lvl3pPr marL="1143000" indent="-228600" algn="l" rtl="0" eaLnBrk="0" fontAlgn="base" hangingPunct="0">
        <a:lnSpc>
          <a:spcPct val="120000"/>
        </a:lnSpc>
        <a:spcBef>
          <a:spcPct val="20000"/>
        </a:spcBef>
        <a:spcAft>
          <a:spcPct val="0"/>
        </a:spcAft>
        <a:buClr>
          <a:schemeClr val="tx1"/>
        </a:buClr>
        <a:buFont typeface="Wingdings" pitchFamily="2" charset="2"/>
        <a:buChar char="n"/>
        <a:defRPr sz="1600">
          <a:solidFill>
            <a:schemeClr val="tx1"/>
          </a:solidFill>
          <a:latin typeface="+mn-lt"/>
          <a:ea typeface="微软雅黑" pitchFamily="34" charset="-122"/>
        </a:defRPr>
      </a:lvl3pPr>
      <a:lvl4pPr marL="1600200" indent="-228600" algn="l" rtl="0" eaLnBrk="0" fontAlgn="base" hangingPunct="0">
        <a:lnSpc>
          <a:spcPct val="120000"/>
        </a:lnSpc>
        <a:spcBef>
          <a:spcPct val="20000"/>
        </a:spcBef>
        <a:spcAft>
          <a:spcPct val="0"/>
        </a:spcAft>
        <a:buClr>
          <a:schemeClr val="tx1"/>
        </a:buClr>
        <a:buFont typeface="Wingdings" pitchFamily="2" charset="2"/>
        <a:buChar char="n"/>
        <a:defRPr sz="1400">
          <a:solidFill>
            <a:schemeClr val="tx1"/>
          </a:solidFill>
          <a:latin typeface="+mn-lt"/>
          <a:ea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itchFamily="34"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descr="浅色上对角线"/>
          <p:cNvSpPr>
            <a:spLocks noChangeArrowheads="1"/>
          </p:cNvSpPr>
          <p:nvPr userDrawn="1"/>
        </p:nvSpPr>
        <p:spPr bwMode="auto">
          <a:xfrm>
            <a:off x="0" y="1001713"/>
            <a:ext cx="9144000" cy="5856287"/>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endParaRPr lang="zh-CN" altLang="en-US"/>
          </a:p>
        </p:txBody>
      </p:sp>
      <p:sp>
        <p:nvSpPr>
          <p:cNvPr id="2051" name="Rectangle 31"/>
          <p:cNvSpPr>
            <a:spLocks noGrp="1" noChangeArrowheads="1"/>
          </p:cNvSpPr>
          <p:nvPr>
            <p:ph type="body" idx="1"/>
          </p:nvPr>
        </p:nvSpPr>
        <p:spPr bwMode="auto">
          <a:xfrm>
            <a:off x="468313" y="1341438"/>
            <a:ext cx="8207375"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2052" name="Rectangle 27"/>
          <p:cNvSpPr>
            <a:spLocks noGrp="1" noChangeArrowheads="1"/>
          </p:cNvSpPr>
          <p:nvPr>
            <p:ph type="title"/>
          </p:nvPr>
        </p:nvSpPr>
        <p:spPr bwMode="auto">
          <a:xfrm>
            <a:off x="468313" y="144463"/>
            <a:ext cx="6264275"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37957" name="Rectangle 5"/>
          <p:cNvSpPr>
            <a:spLocks noGrp="1" noChangeArrowheads="1"/>
          </p:cNvSpPr>
          <p:nvPr>
            <p:ph type="sldNum" sz="quarter" idx="4"/>
          </p:nvPr>
        </p:nvSpPr>
        <p:spPr bwMode="auto">
          <a:xfrm>
            <a:off x="7164388" y="6524625"/>
            <a:ext cx="1439862"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i="1">
                <a:solidFill>
                  <a:schemeClr val="bg1"/>
                </a:solidFill>
                <a:latin typeface="Arial" charset="0"/>
              </a:defRPr>
            </a:lvl1pPr>
          </a:lstStyle>
          <a:p>
            <a:pPr>
              <a:defRPr/>
            </a:pPr>
            <a:r>
              <a:rPr lang="de-DE" altLang="zh-CN"/>
              <a:t>Page </a:t>
            </a:r>
            <a:r>
              <a:rPr lang="de-DE" altLang="zh-CN">
                <a:sym typeface="MS UI Gothic" pitchFamily="34" charset="-128"/>
              </a:rPr>
              <a:t></a:t>
            </a:r>
            <a:r>
              <a:rPr lang="de-DE" altLang="zh-CN"/>
              <a:t> </a:t>
            </a:r>
            <a:fld id="{395EA75F-005C-47D9-8B70-44AC9EA837C6}" type="slidenum">
              <a:rPr lang="zh-CN" altLang="en-US"/>
              <a:pPr>
                <a:defRPr/>
              </a:pPr>
              <a:t>‹#›</a:t>
            </a:fld>
            <a:endParaRPr lang="en-US" altLang="zh-CN"/>
          </a:p>
        </p:txBody>
      </p:sp>
      <p:sp>
        <p:nvSpPr>
          <p:cNvPr id="2054" name="Rectangle 6"/>
          <p:cNvSpPr>
            <a:spLocks noChangeArrowheads="1"/>
          </p:cNvSpPr>
          <p:nvPr userDrawn="1"/>
        </p:nvSpPr>
        <p:spPr bwMode="auto">
          <a:xfrm>
            <a:off x="0" y="890588"/>
            <a:ext cx="9144000" cy="111125"/>
          </a:xfrm>
          <a:prstGeom prst="rect">
            <a:avLst/>
          </a:prstGeom>
          <a:solidFill>
            <a:schemeClr val="bg2"/>
          </a:solidFill>
          <a:ln w="9525">
            <a:noFill/>
            <a:miter lim="800000"/>
            <a:headEnd/>
            <a:tailEnd/>
          </a:ln>
        </p:spPr>
        <p:txBody>
          <a:bodyPr wrap="none" anchor="ctr"/>
          <a:lstStyle/>
          <a:p>
            <a:endParaRPr lang="zh-CN" altLang="en-US"/>
          </a:p>
        </p:txBody>
      </p:sp>
      <p:grpSp>
        <p:nvGrpSpPr>
          <p:cNvPr id="2055" name="Group 7"/>
          <p:cNvGrpSpPr>
            <a:grpSpLocks/>
          </p:cNvGrpSpPr>
          <p:nvPr userDrawn="1"/>
        </p:nvGrpSpPr>
        <p:grpSpPr bwMode="auto">
          <a:xfrm>
            <a:off x="7059613" y="279400"/>
            <a:ext cx="1544637" cy="346075"/>
            <a:chOff x="1845" y="3075"/>
            <a:chExt cx="2885" cy="645"/>
          </a:xfrm>
        </p:grpSpPr>
        <p:pic>
          <p:nvPicPr>
            <p:cNvPr id="2057" name="Picture 8" descr="logo2"/>
            <p:cNvPicPr>
              <a:picLocks noChangeAspect="1" noChangeArrowheads="1"/>
            </p:cNvPicPr>
            <p:nvPr/>
          </p:nvPicPr>
          <p:blipFill>
            <a:blip r:embed="rId14" cstate="print"/>
            <a:srcRect l="18300" r="58788" b="32114"/>
            <a:stretch>
              <a:fillRect/>
            </a:stretch>
          </p:blipFill>
          <p:spPr bwMode="auto">
            <a:xfrm>
              <a:off x="1845" y="3085"/>
              <a:ext cx="1043" cy="594"/>
            </a:xfrm>
            <a:prstGeom prst="rect">
              <a:avLst/>
            </a:prstGeom>
            <a:noFill/>
            <a:ln w="9525">
              <a:noFill/>
              <a:miter lim="800000"/>
              <a:headEnd/>
              <a:tailEnd/>
            </a:ln>
          </p:spPr>
        </p:pic>
        <p:pic>
          <p:nvPicPr>
            <p:cNvPr id="2058" name="Picture 9" descr="logo2"/>
            <p:cNvPicPr>
              <a:picLocks noChangeAspect="1" noChangeArrowheads="1"/>
            </p:cNvPicPr>
            <p:nvPr/>
          </p:nvPicPr>
          <p:blipFill>
            <a:blip r:embed="rId15" cstate="print"/>
            <a:srcRect l="40796"/>
            <a:stretch>
              <a:fillRect/>
            </a:stretch>
          </p:blipFill>
          <p:spPr bwMode="auto">
            <a:xfrm>
              <a:off x="2744" y="3075"/>
              <a:ext cx="1986" cy="64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6198" r:id="rId1"/>
    <p:sldLayoutId id="2147486175" r:id="rId2"/>
    <p:sldLayoutId id="2147486176" r:id="rId3"/>
    <p:sldLayoutId id="2147486177" r:id="rId4"/>
    <p:sldLayoutId id="2147486178" r:id="rId5"/>
    <p:sldLayoutId id="2147486179" r:id="rId6"/>
    <p:sldLayoutId id="2147486180" r:id="rId7"/>
    <p:sldLayoutId id="2147486181" r:id="rId8"/>
    <p:sldLayoutId id="2147486182" r:id="rId9"/>
    <p:sldLayoutId id="2147486183" r:id="rId10"/>
    <p:sldLayoutId id="2147486184" r:id="rId11"/>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ea typeface="微软雅黑" pitchFamily="34" charset="-122"/>
        </a:defRPr>
      </a:lvl2pPr>
      <a:lvl3pPr algn="l" rtl="0" eaLnBrk="0" fontAlgn="base" hangingPunct="0">
        <a:spcBef>
          <a:spcPct val="0"/>
        </a:spcBef>
        <a:spcAft>
          <a:spcPct val="0"/>
        </a:spcAft>
        <a:defRPr sz="2400" b="1">
          <a:solidFill>
            <a:schemeClr val="tx1"/>
          </a:solidFill>
          <a:latin typeface="Arial" charset="0"/>
          <a:ea typeface="微软雅黑" pitchFamily="34" charset="-122"/>
        </a:defRPr>
      </a:lvl3pPr>
      <a:lvl4pPr algn="l" rtl="0" eaLnBrk="0" fontAlgn="base" hangingPunct="0">
        <a:spcBef>
          <a:spcPct val="0"/>
        </a:spcBef>
        <a:spcAft>
          <a:spcPct val="0"/>
        </a:spcAft>
        <a:defRPr sz="2400" b="1">
          <a:solidFill>
            <a:schemeClr val="tx1"/>
          </a:solidFill>
          <a:latin typeface="Arial" charset="0"/>
          <a:ea typeface="微软雅黑" pitchFamily="34" charset="-122"/>
        </a:defRPr>
      </a:lvl4pPr>
      <a:lvl5pPr algn="l" rtl="0" eaLnBrk="0" fontAlgn="base" hangingPunct="0">
        <a:spcBef>
          <a:spcPct val="0"/>
        </a:spcBef>
        <a:spcAft>
          <a:spcPct val="0"/>
        </a:spcAft>
        <a:defRPr sz="2400" b="1">
          <a:solidFill>
            <a:schemeClr val="tx1"/>
          </a:solidFill>
          <a:latin typeface="Arial" charset="0"/>
          <a:ea typeface="微软雅黑" pitchFamily="34" charset="-122"/>
        </a:defRPr>
      </a:lvl5pPr>
      <a:lvl6pPr marL="457200" algn="l" rtl="0" fontAlgn="base">
        <a:spcBef>
          <a:spcPct val="0"/>
        </a:spcBef>
        <a:spcAft>
          <a:spcPct val="0"/>
        </a:spcAft>
        <a:defRPr sz="2400" b="1">
          <a:solidFill>
            <a:schemeClr val="tx1"/>
          </a:solidFill>
          <a:latin typeface="Arial" charset="0"/>
          <a:ea typeface="微软雅黑" pitchFamily="34" charset="-122"/>
        </a:defRPr>
      </a:lvl6pPr>
      <a:lvl7pPr marL="914400" algn="l" rtl="0" fontAlgn="base">
        <a:spcBef>
          <a:spcPct val="0"/>
        </a:spcBef>
        <a:spcAft>
          <a:spcPct val="0"/>
        </a:spcAft>
        <a:defRPr sz="2400" b="1">
          <a:solidFill>
            <a:schemeClr val="tx1"/>
          </a:solidFill>
          <a:latin typeface="Arial" charset="0"/>
          <a:ea typeface="微软雅黑" pitchFamily="34" charset="-122"/>
        </a:defRPr>
      </a:lvl7pPr>
      <a:lvl8pPr marL="1371600" algn="l" rtl="0" fontAlgn="base">
        <a:spcBef>
          <a:spcPct val="0"/>
        </a:spcBef>
        <a:spcAft>
          <a:spcPct val="0"/>
        </a:spcAft>
        <a:defRPr sz="2400" b="1">
          <a:solidFill>
            <a:schemeClr val="tx1"/>
          </a:solidFill>
          <a:latin typeface="Arial" charset="0"/>
          <a:ea typeface="微软雅黑" pitchFamily="34" charset="-122"/>
        </a:defRPr>
      </a:lvl8pPr>
      <a:lvl9pPr marL="1828800" algn="l" rtl="0" fontAlgn="base">
        <a:spcBef>
          <a:spcPct val="0"/>
        </a:spcBef>
        <a:spcAft>
          <a:spcPct val="0"/>
        </a:spcAft>
        <a:defRPr sz="2400" b="1">
          <a:solidFill>
            <a:schemeClr val="tx1"/>
          </a:solidFill>
          <a:latin typeface="Arial" charset="0"/>
          <a:ea typeface="微软雅黑" pitchFamily="34" charset="-122"/>
        </a:defRPr>
      </a:lvl9pPr>
    </p:titleStyle>
    <p:bodyStyle>
      <a:lvl1pPr marL="342900" indent="-342900" algn="l" rtl="0" eaLnBrk="0" fontAlgn="base" hangingPunct="0">
        <a:lnSpc>
          <a:spcPct val="120000"/>
        </a:lnSpc>
        <a:spcBef>
          <a:spcPct val="20000"/>
        </a:spcBef>
        <a:spcAft>
          <a:spcPct val="0"/>
        </a:spcAft>
        <a:buClr>
          <a:schemeClr val="bg1"/>
        </a:buClr>
        <a:buFont typeface="Wingdings" pitchFamily="2" charset="2"/>
        <a:buChar char="n"/>
        <a:defRPr sz="2000">
          <a:solidFill>
            <a:schemeClr val="bg1"/>
          </a:solidFill>
          <a:latin typeface="+mn-lt"/>
          <a:ea typeface="+mn-ea"/>
          <a:cs typeface="+mn-cs"/>
        </a:defRPr>
      </a:lvl1pPr>
      <a:lvl2pPr marL="742950" indent="-285750" algn="l" rtl="0" eaLnBrk="0" fontAlgn="base" hangingPunct="0">
        <a:lnSpc>
          <a:spcPct val="120000"/>
        </a:lnSpc>
        <a:spcBef>
          <a:spcPct val="20000"/>
        </a:spcBef>
        <a:spcAft>
          <a:spcPct val="0"/>
        </a:spcAft>
        <a:buClr>
          <a:schemeClr val="bg1"/>
        </a:buClr>
        <a:buFont typeface="Wingdings" pitchFamily="2" charset="2"/>
        <a:buChar char="n"/>
        <a:defRPr sz="2800">
          <a:solidFill>
            <a:schemeClr val="bg1"/>
          </a:solidFill>
          <a:latin typeface="+mn-lt"/>
          <a:ea typeface="+mn-ea"/>
        </a:defRPr>
      </a:lvl2pPr>
      <a:lvl3pPr marL="1143000" indent="-228600" algn="l" rtl="0" eaLnBrk="0" fontAlgn="base" hangingPunct="0">
        <a:lnSpc>
          <a:spcPct val="120000"/>
        </a:lnSpc>
        <a:spcBef>
          <a:spcPct val="20000"/>
        </a:spcBef>
        <a:spcAft>
          <a:spcPct val="0"/>
        </a:spcAft>
        <a:buClr>
          <a:schemeClr val="bg1"/>
        </a:buClr>
        <a:buFont typeface="Wingdings" pitchFamily="2" charset="2"/>
        <a:buChar char="n"/>
        <a:defRPr sz="1600">
          <a:solidFill>
            <a:schemeClr val="bg1"/>
          </a:solidFill>
          <a:latin typeface="+mn-lt"/>
          <a:ea typeface="+mn-ea"/>
        </a:defRPr>
      </a:lvl3pPr>
      <a:lvl4pPr marL="1600200" indent="-228600" algn="l" rtl="0" eaLnBrk="0" fontAlgn="base" hangingPunct="0">
        <a:lnSpc>
          <a:spcPct val="120000"/>
        </a:lnSpc>
        <a:spcBef>
          <a:spcPct val="20000"/>
        </a:spcBef>
        <a:spcAft>
          <a:spcPct val="0"/>
        </a:spcAft>
        <a:buClr>
          <a:schemeClr val="bg1"/>
        </a:buClr>
        <a:buFont typeface="Wingdings" pitchFamily="2" charset="2"/>
        <a:buChar char="n"/>
        <a:defRPr sz="14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fontAlgn="base">
        <a:spcBef>
          <a:spcPct val="20000"/>
        </a:spcBef>
        <a:spcAft>
          <a:spcPct val="0"/>
        </a:spcAft>
        <a:buChar char="»"/>
        <a:defRPr>
          <a:solidFill>
            <a:schemeClr val="tx1"/>
          </a:solidFill>
          <a:latin typeface="+mn-lt"/>
          <a:ea typeface="宋体" pitchFamily="2" charset="-122"/>
        </a:defRPr>
      </a:lvl6pPr>
      <a:lvl7pPr marL="2971800" indent="-228600" algn="l" rtl="0" fontAlgn="base">
        <a:spcBef>
          <a:spcPct val="20000"/>
        </a:spcBef>
        <a:spcAft>
          <a:spcPct val="0"/>
        </a:spcAft>
        <a:buChar char="»"/>
        <a:defRPr>
          <a:solidFill>
            <a:schemeClr val="tx1"/>
          </a:solidFill>
          <a:latin typeface="+mn-lt"/>
          <a:ea typeface="宋体" pitchFamily="2" charset="-122"/>
        </a:defRPr>
      </a:lvl7pPr>
      <a:lvl8pPr marL="3429000" indent="-228600" algn="l" rtl="0" fontAlgn="base">
        <a:spcBef>
          <a:spcPct val="20000"/>
        </a:spcBef>
        <a:spcAft>
          <a:spcPct val="0"/>
        </a:spcAft>
        <a:buChar char="»"/>
        <a:defRPr>
          <a:solidFill>
            <a:schemeClr val="tx1"/>
          </a:solidFill>
          <a:latin typeface="+mn-lt"/>
          <a:ea typeface="宋体" pitchFamily="2" charset="-122"/>
        </a:defRPr>
      </a:lvl8pPr>
      <a:lvl9pPr marL="3886200" indent="-228600" algn="l" rtl="0" fontAlgn="base">
        <a:spcBef>
          <a:spcPct val="20000"/>
        </a:spcBef>
        <a:spcAft>
          <a:spcPct val="0"/>
        </a:spcAft>
        <a:buChar char="»"/>
        <a:defRPr>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72"/>
          <p:cNvSpPr>
            <a:spLocks noChangeArrowheads="1"/>
          </p:cNvSpPr>
          <p:nvPr userDrawn="1"/>
        </p:nvSpPr>
        <p:spPr bwMode="auto">
          <a:xfrm>
            <a:off x="0" y="0"/>
            <a:ext cx="9144000" cy="954088"/>
          </a:xfrm>
          <a:prstGeom prst="rect">
            <a:avLst/>
          </a:prstGeom>
          <a:solidFill>
            <a:schemeClr val="accent1"/>
          </a:solidFill>
          <a:ln w="9525">
            <a:noFill/>
            <a:miter lim="800000"/>
            <a:headEnd/>
            <a:tailEnd/>
          </a:ln>
        </p:spPr>
        <p:txBody>
          <a:bodyPr wrap="none" anchor="ctr"/>
          <a:lstStyle/>
          <a:p>
            <a:endParaRPr lang="zh-CN" altLang="en-US">
              <a:solidFill>
                <a:srgbClr val="000000"/>
              </a:solidFill>
            </a:endParaRPr>
          </a:p>
        </p:txBody>
      </p:sp>
      <p:sp>
        <p:nvSpPr>
          <p:cNvPr id="3075" name="Rectangle 31"/>
          <p:cNvSpPr>
            <a:spLocks noGrp="1" noChangeArrowheads="1"/>
          </p:cNvSpPr>
          <p:nvPr>
            <p:ph type="body" idx="1"/>
          </p:nvPr>
        </p:nvSpPr>
        <p:spPr bwMode="auto">
          <a:xfrm>
            <a:off x="468313" y="1341438"/>
            <a:ext cx="8207375"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3076" name="Rectangle 27"/>
          <p:cNvSpPr>
            <a:spLocks noGrp="1" noChangeArrowheads="1"/>
          </p:cNvSpPr>
          <p:nvPr>
            <p:ph type="title"/>
          </p:nvPr>
        </p:nvSpPr>
        <p:spPr bwMode="auto">
          <a:xfrm>
            <a:off x="468313" y="144463"/>
            <a:ext cx="6264275"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8" name="Rectangle 10"/>
          <p:cNvSpPr>
            <a:spLocks noGrp="1" noChangeArrowheads="1"/>
          </p:cNvSpPr>
          <p:nvPr>
            <p:ph type="sldNum" sz="quarter" idx="4"/>
          </p:nvPr>
        </p:nvSpPr>
        <p:spPr bwMode="auto">
          <a:xfrm>
            <a:off x="7235825" y="6524625"/>
            <a:ext cx="1439863"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b="1" i="1">
                <a:solidFill>
                  <a:srgbClr val="000000"/>
                </a:solidFill>
                <a:latin typeface="Arial" charset="0"/>
              </a:defRPr>
            </a:lvl1pPr>
          </a:lstStyle>
          <a:p>
            <a:pPr>
              <a:defRPr/>
            </a:pPr>
            <a:r>
              <a:rPr lang="de-DE" altLang="zh-CN"/>
              <a:t>Page </a:t>
            </a:r>
            <a:r>
              <a:rPr lang="de-DE" altLang="zh-CN">
                <a:sym typeface="MS UI Gothic" pitchFamily="34" charset="-128"/>
              </a:rPr>
              <a:t></a:t>
            </a:r>
            <a:r>
              <a:rPr lang="de-DE" altLang="zh-CN"/>
              <a:t> </a:t>
            </a:r>
            <a:fld id="{33FC6895-7AB5-4E1D-9567-EEC3C313B640}" type="slidenum">
              <a:rPr lang="zh-CN" altLang="en-US"/>
              <a:pPr>
                <a:defRPr/>
              </a:pPr>
              <a:t>‹#›</a:t>
            </a:fld>
            <a:endParaRPr lang="en-US" altLang="zh-CN"/>
          </a:p>
        </p:txBody>
      </p:sp>
      <p:sp>
        <p:nvSpPr>
          <p:cNvPr id="3078" name="Rectangle 74"/>
          <p:cNvSpPr>
            <a:spLocks noChangeArrowheads="1"/>
          </p:cNvSpPr>
          <p:nvPr userDrawn="1"/>
        </p:nvSpPr>
        <p:spPr bwMode="auto">
          <a:xfrm>
            <a:off x="0" y="890588"/>
            <a:ext cx="9144000" cy="111125"/>
          </a:xfrm>
          <a:prstGeom prst="rect">
            <a:avLst/>
          </a:prstGeom>
          <a:solidFill>
            <a:schemeClr val="bg2"/>
          </a:solidFill>
          <a:ln w="9525">
            <a:noFill/>
            <a:miter lim="800000"/>
            <a:headEnd/>
            <a:tailEnd/>
          </a:ln>
        </p:spPr>
        <p:txBody>
          <a:bodyPr wrap="none" anchor="ctr"/>
          <a:lstStyle/>
          <a:p>
            <a:endParaRPr lang="zh-CN" altLang="en-US">
              <a:solidFill>
                <a:srgbClr val="000000"/>
              </a:solidFill>
            </a:endParaRPr>
          </a:p>
        </p:txBody>
      </p:sp>
      <p:grpSp>
        <p:nvGrpSpPr>
          <p:cNvPr id="3079" name="Group 85"/>
          <p:cNvGrpSpPr>
            <a:grpSpLocks/>
          </p:cNvGrpSpPr>
          <p:nvPr userDrawn="1"/>
        </p:nvGrpSpPr>
        <p:grpSpPr bwMode="auto">
          <a:xfrm>
            <a:off x="7059613" y="279400"/>
            <a:ext cx="1544637" cy="346075"/>
            <a:chOff x="1845" y="3075"/>
            <a:chExt cx="2885" cy="645"/>
          </a:xfrm>
        </p:grpSpPr>
        <p:pic>
          <p:nvPicPr>
            <p:cNvPr id="3081" name="Picture 86" descr="logo2"/>
            <p:cNvPicPr>
              <a:picLocks noChangeAspect="1" noChangeArrowheads="1"/>
            </p:cNvPicPr>
            <p:nvPr/>
          </p:nvPicPr>
          <p:blipFill>
            <a:blip r:embed="rId13" cstate="print"/>
            <a:srcRect l="18300" r="58788" b="32114"/>
            <a:stretch>
              <a:fillRect/>
            </a:stretch>
          </p:blipFill>
          <p:spPr bwMode="auto">
            <a:xfrm>
              <a:off x="1845" y="3085"/>
              <a:ext cx="1043" cy="594"/>
            </a:xfrm>
            <a:prstGeom prst="rect">
              <a:avLst/>
            </a:prstGeom>
            <a:noFill/>
            <a:ln w="9525">
              <a:noFill/>
              <a:miter lim="800000"/>
              <a:headEnd/>
              <a:tailEnd/>
            </a:ln>
          </p:spPr>
        </p:pic>
        <p:pic>
          <p:nvPicPr>
            <p:cNvPr id="3082" name="Picture 87" descr="logo2"/>
            <p:cNvPicPr>
              <a:picLocks noChangeAspect="1" noChangeArrowheads="1"/>
            </p:cNvPicPr>
            <p:nvPr/>
          </p:nvPicPr>
          <p:blipFill>
            <a:blip r:embed="rId14" cstate="print"/>
            <a:srcRect l="40796"/>
            <a:stretch>
              <a:fillRect/>
            </a:stretch>
          </p:blipFill>
          <p:spPr bwMode="auto">
            <a:xfrm>
              <a:off x="2744" y="3075"/>
              <a:ext cx="1986" cy="64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6185" r:id="rId1"/>
    <p:sldLayoutId id="2147486186" r:id="rId2"/>
    <p:sldLayoutId id="2147486187" r:id="rId3"/>
    <p:sldLayoutId id="2147486188" r:id="rId4"/>
    <p:sldLayoutId id="2147486189" r:id="rId5"/>
    <p:sldLayoutId id="2147486190" r:id="rId6"/>
    <p:sldLayoutId id="2147486191" r:id="rId7"/>
    <p:sldLayoutId id="2147486192" r:id="rId8"/>
    <p:sldLayoutId id="2147486193" r:id="rId9"/>
    <p:sldLayoutId id="2147486194" r:id="rId10"/>
    <p:sldLayoutId id="2147486195" r:id="rId11"/>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ea typeface="宋体" pitchFamily="2" charset="-122"/>
        </a:defRPr>
      </a:lvl2pPr>
      <a:lvl3pPr algn="l" rtl="0" eaLnBrk="0" fontAlgn="base" hangingPunct="0">
        <a:spcBef>
          <a:spcPct val="0"/>
        </a:spcBef>
        <a:spcAft>
          <a:spcPct val="0"/>
        </a:spcAft>
        <a:defRPr sz="2400" b="1">
          <a:solidFill>
            <a:schemeClr val="bg1"/>
          </a:solidFill>
          <a:latin typeface="Arial" charset="0"/>
          <a:ea typeface="宋体" pitchFamily="2" charset="-122"/>
        </a:defRPr>
      </a:lvl3pPr>
      <a:lvl4pPr algn="l" rtl="0" eaLnBrk="0" fontAlgn="base" hangingPunct="0">
        <a:spcBef>
          <a:spcPct val="0"/>
        </a:spcBef>
        <a:spcAft>
          <a:spcPct val="0"/>
        </a:spcAft>
        <a:defRPr sz="2400" b="1">
          <a:solidFill>
            <a:schemeClr val="bg1"/>
          </a:solidFill>
          <a:latin typeface="Arial" charset="0"/>
          <a:ea typeface="宋体" pitchFamily="2" charset="-122"/>
        </a:defRPr>
      </a:lvl4pPr>
      <a:lvl5pPr algn="l" rtl="0" eaLnBrk="0" fontAlgn="base" hangingPunct="0">
        <a:spcBef>
          <a:spcPct val="0"/>
        </a:spcBef>
        <a:spcAft>
          <a:spcPct val="0"/>
        </a:spcAft>
        <a:defRPr sz="2400" b="1">
          <a:solidFill>
            <a:schemeClr val="bg1"/>
          </a:solidFill>
          <a:latin typeface="Arial" charset="0"/>
          <a:ea typeface="宋体" pitchFamily="2" charset="-122"/>
        </a:defRPr>
      </a:lvl5pPr>
      <a:lvl6pPr marL="457200" algn="l" rtl="0" fontAlgn="base">
        <a:spcBef>
          <a:spcPct val="0"/>
        </a:spcBef>
        <a:spcAft>
          <a:spcPct val="0"/>
        </a:spcAft>
        <a:defRPr sz="2400" b="1">
          <a:solidFill>
            <a:schemeClr val="bg1"/>
          </a:solidFill>
          <a:latin typeface="Arial" charset="0"/>
          <a:ea typeface="宋体" pitchFamily="2" charset="-122"/>
        </a:defRPr>
      </a:lvl6pPr>
      <a:lvl7pPr marL="914400" algn="l" rtl="0" fontAlgn="base">
        <a:spcBef>
          <a:spcPct val="0"/>
        </a:spcBef>
        <a:spcAft>
          <a:spcPct val="0"/>
        </a:spcAft>
        <a:defRPr sz="2400" b="1">
          <a:solidFill>
            <a:schemeClr val="bg1"/>
          </a:solidFill>
          <a:latin typeface="Arial" charset="0"/>
          <a:ea typeface="宋体" pitchFamily="2" charset="-122"/>
        </a:defRPr>
      </a:lvl7pPr>
      <a:lvl8pPr marL="1371600" algn="l" rtl="0" fontAlgn="base">
        <a:spcBef>
          <a:spcPct val="0"/>
        </a:spcBef>
        <a:spcAft>
          <a:spcPct val="0"/>
        </a:spcAft>
        <a:defRPr sz="2400" b="1">
          <a:solidFill>
            <a:schemeClr val="bg1"/>
          </a:solidFill>
          <a:latin typeface="Arial" charset="0"/>
          <a:ea typeface="宋体" pitchFamily="2" charset="-122"/>
        </a:defRPr>
      </a:lvl8pPr>
      <a:lvl9pPr marL="1828800" algn="l" rtl="0" fontAlgn="base">
        <a:spcBef>
          <a:spcPct val="0"/>
        </a:spcBef>
        <a:spcAft>
          <a:spcPct val="0"/>
        </a:spcAft>
        <a:defRPr sz="2400" b="1">
          <a:solidFill>
            <a:schemeClr val="bg1"/>
          </a:solidFill>
          <a:latin typeface="Arial" charset="0"/>
          <a:ea typeface="宋体" pitchFamily="2" charset="-122"/>
        </a:defRPr>
      </a:lvl9pPr>
    </p:titleStyle>
    <p:bodyStyle>
      <a:lvl1pPr marL="342900" indent="-342900" algn="l" rtl="0" eaLnBrk="0" fontAlgn="base" hangingPunct="0">
        <a:lnSpc>
          <a:spcPct val="120000"/>
        </a:lnSpc>
        <a:spcBef>
          <a:spcPct val="20000"/>
        </a:spcBef>
        <a:spcAft>
          <a:spcPct val="0"/>
        </a:spcAft>
        <a:buClr>
          <a:schemeClr val="tx1"/>
        </a:buClr>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tx1"/>
        </a:buClr>
        <a:buFont typeface="Wingdings" pitchFamily="2" charset="2"/>
        <a:buChar char="n"/>
        <a:defRPr sz="2800">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tx1"/>
        </a:buClr>
        <a:buFont typeface="Wingdings" pitchFamily="2" charset="2"/>
        <a:buChar char="n"/>
        <a:defRPr sz="1600">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tx1"/>
        </a:buClr>
        <a:buFont typeface="Wingdings"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矩形 15"/>
          <p:cNvSpPr>
            <a:spLocks noChangeArrowheads="1"/>
          </p:cNvSpPr>
          <p:nvPr/>
        </p:nvSpPr>
        <p:spPr bwMode="auto">
          <a:xfrm>
            <a:off x="4373563" y="6429375"/>
            <a:ext cx="4770437" cy="428625"/>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4099" name="Picture 12"/>
          <p:cNvPicPr>
            <a:picLocks noChangeAspect="1" noChangeArrowheads="1"/>
          </p:cNvPicPr>
          <p:nvPr/>
        </p:nvPicPr>
        <p:blipFill>
          <a:blip r:embed="rId19" cstate="print"/>
          <a:srcRect/>
          <a:stretch>
            <a:fillRect/>
          </a:stretch>
        </p:blipFill>
        <p:spPr bwMode="auto">
          <a:xfrm>
            <a:off x="6286500" y="411163"/>
            <a:ext cx="1978025" cy="463550"/>
          </a:xfrm>
          <a:prstGeom prst="rect">
            <a:avLst/>
          </a:prstGeom>
          <a:noFill/>
          <a:ln w="9525">
            <a:noFill/>
            <a:miter lim="800000"/>
            <a:headEnd/>
            <a:tailEnd/>
          </a:ln>
        </p:spPr>
      </p:pic>
      <p:pic>
        <p:nvPicPr>
          <p:cNvPr id="4100" name="Picture 14"/>
          <p:cNvPicPr>
            <a:picLocks noChangeAspect="1" noChangeArrowheads="1"/>
          </p:cNvPicPr>
          <p:nvPr/>
        </p:nvPicPr>
        <p:blipFill>
          <a:blip r:embed="rId20" cstate="print"/>
          <a:srcRect/>
          <a:stretch>
            <a:fillRect/>
          </a:stretch>
        </p:blipFill>
        <p:spPr bwMode="auto">
          <a:xfrm>
            <a:off x="8264525" y="411163"/>
            <a:ext cx="879475" cy="463550"/>
          </a:xfrm>
          <a:prstGeom prst="rect">
            <a:avLst/>
          </a:prstGeom>
          <a:noFill/>
          <a:ln w="9525">
            <a:noFill/>
            <a:miter lim="800000"/>
            <a:headEnd/>
            <a:tailEnd/>
          </a:ln>
        </p:spPr>
      </p:pic>
      <p:pic>
        <p:nvPicPr>
          <p:cNvPr id="4101" name="Picture 1039"/>
          <p:cNvPicPr>
            <a:picLocks noChangeAspect="1" noChangeArrowheads="1"/>
          </p:cNvPicPr>
          <p:nvPr/>
        </p:nvPicPr>
        <p:blipFill>
          <a:blip r:embed="rId21" cstate="print"/>
          <a:srcRect/>
          <a:stretch>
            <a:fillRect/>
          </a:stretch>
        </p:blipFill>
        <p:spPr bwMode="auto">
          <a:xfrm>
            <a:off x="150813" y="6502400"/>
            <a:ext cx="528637" cy="328613"/>
          </a:xfrm>
          <a:prstGeom prst="rect">
            <a:avLst/>
          </a:prstGeom>
          <a:noFill/>
          <a:ln w="9525">
            <a:noFill/>
            <a:miter lim="800000"/>
            <a:headEnd/>
            <a:tailEnd/>
          </a:ln>
        </p:spPr>
      </p:pic>
      <p:pic>
        <p:nvPicPr>
          <p:cNvPr id="4102" name="Picture 1040"/>
          <p:cNvPicPr>
            <a:picLocks noChangeAspect="1" noChangeArrowheads="1"/>
          </p:cNvPicPr>
          <p:nvPr/>
        </p:nvPicPr>
        <p:blipFill>
          <a:blip r:embed="rId22" cstate="print"/>
          <a:srcRect/>
          <a:stretch>
            <a:fillRect/>
          </a:stretch>
        </p:blipFill>
        <p:spPr bwMode="auto">
          <a:xfrm>
            <a:off x="681038" y="6429375"/>
            <a:ext cx="1978025" cy="392113"/>
          </a:xfrm>
          <a:prstGeom prst="rect">
            <a:avLst/>
          </a:prstGeom>
          <a:noFill/>
          <a:ln w="9525">
            <a:noFill/>
            <a:miter lim="800000"/>
            <a:headEnd/>
            <a:tailEnd/>
          </a:ln>
        </p:spPr>
      </p:pic>
      <p:sp>
        <p:nvSpPr>
          <p:cNvPr id="4103" name="矩形 11"/>
          <p:cNvSpPr>
            <a:spLocks noChangeArrowheads="1"/>
          </p:cNvSpPr>
          <p:nvPr/>
        </p:nvSpPr>
        <p:spPr bwMode="auto">
          <a:xfrm>
            <a:off x="0" y="6429375"/>
            <a:ext cx="2790825" cy="428625"/>
          </a:xfrm>
          <a:prstGeom prst="rect">
            <a:avLst/>
          </a:prstGeom>
          <a:solidFill>
            <a:schemeClr val="accent1">
              <a:alpha val="16862"/>
            </a:schemeClr>
          </a:solidFill>
          <a:ln w="28575" algn="ctr">
            <a:noFill/>
            <a:round/>
            <a:headEnd/>
            <a:tailEnd/>
          </a:ln>
        </p:spPr>
        <p:txBody>
          <a:bodyPr/>
          <a:lstStyle/>
          <a:p>
            <a:pPr algn="ctr"/>
            <a:endParaRPr lang="zh-CN" altLang="en-US" sz="1200" b="1">
              <a:solidFill>
                <a:srgbClr val="000000"/>
              </a:solidFill>
              <a:ea typeface="楷体_GB2312" pitchFamily="49" charset="-122"/>
            </a:endParaRPr>
          </a:p>
        </p:txBody>
      </p:sp>
      <p:pic>
        <p:nvPicPr>
          <p:cNvPr id="4104" name="Picture 12"/>
          <p:cNvPicPr>
            <a:picLocks noChangeAspect="1" noChangeArrowheads="1"/>
          </p:cNvPicPr>
          <p:nvPr/>
        </p:nvPicPr>
        <p:blipFill>
          <a:blip r:embed="rId19" cstate="print"/>
          <a:srcRect/>
          <a:stretch>
            <a:fillRect/>
          </a:stretch>
        </p:blipFill>
        <p:spPr bwMode="auto">
          <a:xfrm>
            <a:off x="2790825" y="6429375"/>
            <a:ext cx="1582738" cy="428625"/>
          </a:xfrm>
          <a:prstGeom prst="rect">
            <a:avLst/>
          </a:prstGeom>
          <a:noFill/>
          <a:ln w="9525">
            <a:noFill/>
            <a:miter lim="800000"/>
            <a:headEnd/>
            <a:tailEnd/>
          </a:ln>
        </p:spPr>
      </p:pic>
      <p:sp>
        <p:nvSpPr>
          <p:cNvPr id="1033" name="Text Box 14"/>
          <p:cNvSpPr txBox="1">
            <a:spLocks noChangeArrowheads="1"/>
          </p:cNvSpPr>
          <p:nvPr/>
        </p:nvSpPr>
        <p:spPr bwMode="auto">
          <a:xfrm>
            <a:off x="8578850" y="6465888"/>
            <a:ext cx="4159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spcBef>
                <a:spcPct val="50000"/>
              </a:spcBef>
              <a:defRPr/>
            </a:pPr>
            <a:fld id="{0282774D-D800-4E13-8EDA-83FA743B12E6}" type="slidenum">
              <a:rPr lang="en-US" altLang="zh-CN" sz="1400" smtClean="0">
                <a:solidFill>
                  <a:srgbClr val="FFFFFF"/>
                </a:solidFill>
                <a:latin typeface="Bookman Old Style" pitchFamily="18" charset="0"/>
                <a:ea typeface="黑体" pitchFamily="49" charset="-122"/>
              </a:rPr>
              <a:pPr algn="just">
                <a:spcBef>
                  <a:spcPct val="50000"/>
                </a:spcBef>
                <a:defRPr/>
              </a:pPr>
              <a:t>‹#›</a:t>
            </a:fld>
            <a:endParaRPr lang="zh-TW" altLang="en-US" sz="1400" smtClean="0">
              <a:solidFill>
                <a:srgbClr val="FFFFFF"/>
              </a:solidFill>
              <a:latin typeface="Bookman Old Style" pitchFamily="18" charset="0"/>
              <a:ea typeface="黑体" pitchFamily="49" charset="-122"/>
            </a:endParaRPr>
          </a:p>
        </p:txBody>
      </p:sp>
      <p:sp>
        <p:nvSpPr>
          <p:cNvPr id="4106" name="矩形 14"/>
          <p:cNvSpPr>
            <a:spLocks noChangeArrowheads="1"/>
          </p:cNvSpPr>
          <p:nvPr/>
        </p:nvSpPr>
        <p:spPr bwMode="auto">
          <a:xfrm>
            <a:off x="0" y="411163"/>
            <a:ext cx="6484938" cy="463550"/>
          </a:xfrm>
          <a:prstGeom prst="rect">
            <a:avLst/>
          </a:prstGeom>
          <a:solidFill>
            <a:srgbClr val="336699"/>
          </a:solidFill>
          <a:ln w="28575" algn="ctr">
            <a:noFill/>
            <a:round/>
            <a:headEnd/>
            <a:tailEnd/>
          </a:ln>
        </p:spPr>
        <p:txBody>
          <a:bodyPr/>
          <a:lstStyle/>
          <a:p>
            <a:pPr algn="ctr"/>
            <a:endParaRPr lang="zh-CN" altLang="en-US" sz="1200" b="1">
              <a:solidFill>
                <a:srgbClr val="000000"/>
              </a:solidFill>
              <a:ea typeface="楷体_GB2312" pitchFamily="49" charset="-122"/>
            </a:endParaRPr>
          </a:p>
        </p:txBody>
      </p:sp>
      <p:sp>
        <p:nvSpPr>
          <p:cNvPr id="1035" name="TextBox 27"/>
          <p:cNvSpPr txBox="1">
            <a:spLocks noChangeArrowheads="1"/>
          </p:cNvSpPr>
          <p:nvPr/>
        </p:nvSpPr>
        <p:spPr bwMode="auto">
          <a:xfrm>
            <a:off x="6550025" y="465138"/>
            <a:ext cx="2638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Aft>
                <a:spcPts val="600"/>
              </a:spcAft>
              <a:defRPr/>
            </a:pPr>
            <a:r>
              <a:rPr lang="zh-CN" altLang="en-US" sz="1600" smtClean="0">
                <a:solidFill>
                  <a:srgbClr val="FFFFFF"/>
                </a:solidFill>
                <a:latin typeface="华文细黑" pitchFamily="2" charset="-122"/>
                <a:ea typeface="华文细黑" pitchFamily="2" charset="-122"/>
              </a:rPr>
              <a:t>诚信、亲和、专业、</a:t>
            </a:r>
            <a:r>
              <a:rPr lang="zh-CN" altLang="en-US" sz="1600" smtClean="0">
                <a:solidFill>
                  <a:srgbClr val="336699"/>
                </a:solidFill>
                <a:latin typeface="华文细黑" pitchFamily="2" charset="-122"/>
                <a:ea typeface="华文细黑" pitchFamily="2" charset="-122"/>
              </a:rPr>
              <a:t>创新</a:t>
            </a:r>
            <a:endParaRPr lang="zh-CN" altLang="en-US" sz="1200" smtClean="0">
              <a:solidFill>
                <a:srgbClr val="336699"/>
              </a:solidFill>
              <a:latin typeface="华文细黑" pitchFamily="2" charset="-122"/>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6199" r:id="rId1"/>
    <p:sldLayoutId id="2147486200" r:id="rId2"/>
    <p:sldLayoutId id="2147486201" r:id="rId3"/>
    <p:sldLayoutId id="2147486202" r:id="rId4"/>
    <p:sldLayoutId id="2147486203" r:id="rId5"/>
    <p:sldLayoutId id="2147486204" r:id="rId6"/>
    <p:sldLayoutId id="2147486205" r:id="rId7"/>
    <p:sldLayoutId id="2147486206" r:id="rId8"/>
    <p:sldLayoutId id="2147486207" r:id="rId9"/>
    <p:sldLayoutId id="2147486208" r:id="rId10"/>
    <p:sldLayoutId id="2147486209" r:id="rId11"/>
    <p:sldLayoutId id="2147486210" r:id="rId12"/>
    <p:sldLayoutId id="2147486211" r:id="rId13"/>
    <p:sldLayoutId id="2147486212" r:id="rId14"/>
    <p:sldLayoutId id="2147486213" r:id="rId15"/>
    <p:sldLayoutId id="2147486214" r:id="rId16"/>
    <p:sldLayoutId id="2147486215" r:id="rId17"/>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ea typeface="楷体_GB2312" pitchFamily="49" charset="-122"/>
        </a:defRPr>
      </a:lvl2pPr>
      <a:lvl3pPr algn="l" rtl="0" eaLnBrk="0" fontAlgn="base" hangingPunct="0">
        <a:spcBef>
          <a:spcPct val="0"/>
        </a:spcBef>
        <a:spcAft>
          <a:spcPct val="0"/>
        </a:spcAft>
        <a:defRPr sz="2400" b="1">
          <a:solidFill>
            <a:schemeClr val="tx2"/>
          </a:solidFill>
          <a:latin typeface="Arial" charset="0"/>
          <a:ea typeface="楷体_GB2312" pitchFamily="49" charset="-122"/>
        </a:defRPr>
      </a:lvl3pPr>
      <a:lvl4pPr algn="l" rtl="0" eaLnBrk="0" fontAlgn="base" hangingPunct="0">
        <a:spcBef>
          <a:spcPct val="0"/>
        </a:spcBef>
        <a:spcAft>
          <a:spcPct val="0"/>
        </a:spcAft>
        <a:defRPr sz="2400" b="1">
          <a:solidFill>
            <a:schemeClr val="tx2"/>
          </a:solidFill>
          <a:latin typeface="Arial" charset="0"/>
          <a:ea typeface="楷体_GB2312" pitchFamily="49" charset="-122"/>
        </a:defRPr>
      </a:lvl4pPr>
      <a:lvl5pPr algn="l" rtl="0" eaLnBrk="0" fontAlgn="base" hangingPunct="0">
        <a:spcBef>
          <a:spcPct val="0"/>
        </a:spcBef>
        <a:spcAft>
          <a:spcPct val="0"/>
        </a:spcAft>
        <a:defRPr sz="2400" b="1">
          <a:solidFill>
            <a:schemeClr val="tx2"/>
          </a:solidFill>
          <a:latin typeface="Arial" charset="0"/>
          <a:ea typeface="楷体_GB2312" pitchFamily="49" charset="-122"/>
        </a:defRPr>
      </a:lvl5pPr>
      <a:lvl6pPr marL="457200" algn="l" rtl="0" fontAlgn="base">
        <a:spcBef>
          <a:spcPct val="0"/>
        </a:spcBef>
        <a:spcAft>
          <a:spcPct val="0"/>
        </a:spcAft>
        <a:defRPr sz="2400" b="1">
          <a:solidFill>
            <a:schemeClr val="tx2"/>
          </a:solidFill>
          <a:latin typeface="Arial" charset="0"/>
          <a:ea typeface="楷体_GB2312" pitchFamily="49" charset="-122"/>
        </a:defRPr>
      </a:lvl6pPr>
      <a:lvl7pPr marL="914400" algn="l" rtl="0" fontAlgn="base">
        <a:spcBef>
          <a:spcPct val="0"/>
        </a:spcBef>
        <a:spcAft>
          <a:spcPct val="0"/>
        </a:spcAft>
        <a:defRPr sz="2400" b="1">
          <a:solidFill>
            <a:schemeClr val="tx2"/>
          </a:solidFill>
          <a:latin typeface="Arial" charset="0"/>
          <a:ea typeface="楷体_GB2312" pitchFamily="49" charset="-122"/>
        </a:defRPr>
      </a:lvl7pPr>
      <a:lvl8pPr marL="1371600" algn="l" rtl="0" fontAlgn="base">
        <a:spcBef>
          <a:spcPct val="0"/>
        </a:spcBef>
        <a:spcAft>
          <a:spcPct val="0"/>
        </a:spcAft>
        <a:defRPr sz="2400" b="1">
          <a:solidFill>
            <a:schemeClr val="tx2"/>
          </a:solidFill>
          <a:latin typeface="Arial" charset="0"/>
          <a:ea typeface="楷体_GB2312" pitchFamily="49" charset="-122"/>
        </a:defRPr>
      </a:lvl8pPr>
      <a:lvl9pPr marL="1828800" algn="l" rtl="0" fontAlgn="base">
        <a:spcBef>
          <a:spcPct val="0"/>
        </a:spcBef>
        <a:spcAft>
          <a:spcPct val="0"/>
        </a:spcAft>
        <a:defRPr sz="2400" b="1">
          <a:solidFill>
            <a:schemeClr val="tx2"/>
          </a:solidFill>
          <a:latin typeface="Arial" charset="0"/>
          <a:ea typeface="楷体_GB2312" pitchFamily="49"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60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6"/>
          <p:cNvSpPr>
            <a:spLocks noChangeArrowheads="1"/>
          </p:cNvSpPr>
          <p:nvPr/>
        </p:nvSpPr>
        <p:spPr bwMode="auto">
          <a:xfrm>
            <a:off x="3203848" y="2348880"/>
            <a:ext cx="5921102" cy="1584176"/>
          </a:xfrm>
          <a:prstGeom prst="rect">
            <a:avLst/>
          </a:prstGeom>
          <a:noFill/>
          <a:ln w="9525">
            <a:noFill/>
            <a:miter lim="800000"/>
            <a:headEnd/>
            <a:tailEnd/>
          </a:ln>
        </p:spPr>
        <p:txBody>
          <a:bodyPr/>
          <a:lstStyle/>
          <a:p>
            <a:pPr algn="r">
              <a:spcBef>
                <a:spcPct val="20000"/>
              </a:spcBef>
              <a:buClr>
                <a:schemeClr val="tx1"/>
              </a:buClr>
              <a:buFont typeface="Wingdings" pitchFamily="2" charset="2"/>
              <a:buNone/>
            </a:pPr>
            <a:r>
              <a:rPr lang="zh-CN" altLang="en-US" sz="4000" b="1" dirty="0" smtClean="0">
                <a:solidFill>
                  <a:schemeClr val="bg1"/>
                </a:solidFill>
                <a:latin typeface="宋体" pitchFamily="2" charset="-122"/>
                <a:ea typeface="宋体" pitchFamily="2" charset="-122"/>
              </a:rPr>
              <a:t>期货</a:t>
            </a:r>
            <a:r>
              <a:rPr lang="zh-CN" altLang="en-US" sz="4000" b="1" dirty="0">
                <a:solidFill>
                  <a:schemeClr val="bg1"/>
                </a:solidFill>
                <a:latin typeface="宋体" pitchFamily="2" charset="-122"/>
                <a:ea typeface="宋体" pitchFamily="2" charset="-122"/>
              </a:rPr>
              <a:t>、</a:t>
            </a:r>
            <a:r>
              <a:rPr lang="zh-CN" altLang="en-US" sz="4000" b="1" dirty="0" smtClean="0">
                <a:solidFill>
                  <a:schemeClr val="bg1"/>
                </a:solidFill>
                <a:latin typeface="宋体" pitchFamily="2" charset="-122"/>
                <a:ea typeface="宋体" pitchFamily="2" charset="-122"/>
              </a:rPr>
              <a:t>金融</a:t>
            </a:r>
            <a:r>
              <a:rPr lang="zh-CN" altLang="en-US" sz="4000" b="1" dirty="0">
                <a:solidFill>
                  <a:schemeClr val="bg1"/>
                </a:solidFill>
                <a:latin typeface="宋体" pitchFamily="2" charset="-122"/>
                <a:ea typeface="宋体" pitchFamily="2" charset="-122"/>
              </a:rPr>
              <a:t>衍生品</a:t>
            </a:r>
            <a:r>
              <a:rPr lang="zh-CN" altLang="en-US" sz="4000" b="1" dirty="0" smtClean="0">
                <a:solidFill>
                  <a:schemeClr val="bg1"/>
                </a:solidFill>
                <a:latin typeface="宋体" pitchFamily="2" charset="-122"/>
                <a:ea typeface="宋体" pitchFamily="2" charset="-122"/>
              </a:rPr>
              <a:t>市场</a:t>
            </a:r>
            <a:endParaRPr lang="en-US" altLang="zh-CN" sz="4000" b="1" dirty="0" smtClean="0">
              <a:solidFill>
                <a:schemeClr val="bg1"/>
              </a:solidFill>
              <a:latin typeface="宋体" pitchFamily="2" charset="-122"/>
              <a:ea typeface="宋体" pitchFamily="2" charset="-122"/>
            </a:endParaRPr>
          </a:p>
          <a:p>
            <a:pPr algn="r">
              <a:spcBef>
                <a:spcPct val="20000"/>
              </a:spcBef>
              <a:buClr>
                <a:schemeClr val="tx1"/>
              </a:buClr>
              <a:buFont typeface="Wingdings" pitchFamily="2" charset="2"/>
              <a:buNone/>
            </a:pPr>
            <a:r>
              <a:rPr lang="zh-CN" altLang="en-US" sz="4000" b="1" dirty="0" smtClean="0">
                <a:solidFill>
                  <a:schemeClr val="bg1"/>
                </a:solidFill>
                <a:latin typeface="宋体" pitchFamily="2" charset="-122"/>
                <a:ea typeface="宋体" pitchFamily="2" charset="-122"/>
              </a:rPr>
              <a:t>与</a:t>
            </a:r>
            <a:r>
              <a:rPr lang="zh-CN" altLang="en-US" sz="4000" b="1" dirty="0">
                <a:solidFill>
                  <a:schemeClr val="bg1"/>
                </a:solidFill>
                <a:latin typeface="宋体" pitchFamily="2" charset="-122"/>
                <a:ea typeface="宋体" pitchFamily="2" charset="-122"/>
              </a:rPr>
              <a:t>当代青年的作为</a:t>
            </a:r>
            <a:endParaRPr lang="zh-CN" altLang="en-US" sz="4000" b="1" dirty="0">
              <a:solidFill>
                <a:schemeClr val="bg1"/>
              </a:solidFill>
              <a:latin typeface="宋体" pitchFamily="2" charset="-122"/>
              <a:ea typeface="宋体" pitchFamily="2" charset="-122"/>
            </a:endParaRPr>
          </a:p>
        </p:txBody>
      </p:sp>
      <p:sp>
        <p:nvSpPr>
          <p:cNvPr id="25603" name="TextBox 1"/>
          <p:cNvSpPr txBox="1">
            <a:spLocks noChangeArrowheads="1"/>
          </p:cNvSpPr>
          <p:nvPr/>
        </p:nvSpPr>
        <p:spPr bwMode="auto">
          <a:xfrm>
            <a:off x="3635375" y="5263034"/>
            <a:ext cx="1873250" cy="830262"/>
          </a:xfrm>
          <a:prstGeom prst="rect">
            <a:avLst/>
          </a:prstGeom>
          <a:noFill/>
          <a:ln w="9525">
            <a:noFill/>
            <a:miter lim="800000"/>
            <a:headEnd/>
            <a:tailEnd/>
          </a:ln>
        </p:spPr>
        <p:txBody>
          <a:bodyPr>
            <a:spAutoFit/>
          </a:bodyPr>
          <a:lstStyle/>
          <a:p>
            <a:pPr algn="ctr"/>
            <a:r>
              <a:rPr lang="en-US" altLang="zh-CN" sz="2400" dirty="0" smtClean="0">
                <a:latin typeface="楷体" pitchFamily="49" charset="-122"/>
                <a:ea typeface="楷体" pitchFamily="49" charset="-122"/>
              </a:rPr>
              <a:t>2013</a:t>
            </a:r>
            <a:r>
              <a:rPr lang="zh-CN" altLang="en-US" sz="2400" dirty="0" smtClean="0">
                <a:latin typeface="楷体" pitchFamily="49" charset="-122"/>
                <a:ea typeface="楷体" pitchFamily="49" charset="-122"/>
              </a:rPr>
              <a:t>年</a:t>
            </a:r>
            <a:r>
              <a:rPr lang="en-US" altLang="zh-CN" sz="2400" dirty="0" smtClean="0">
                <a:latin typeface="楷体" pitchFamily="49" charset="-122"/>
                <a:ea typeface="楷体" pitchFamily="49" charset="-122"/>
              </a:rPr>
              <a:t>10</a:t>
            </a:r>
            <a:r>
              <a:rPr lang="zh-CN" altLang="en-US" sz="2400" dirty="0" smtClean="0">
                <a:latin typeface="楷体" pitchFamily="49" charset="-122"/>
                <a:ea typeface="楷体" pitchFamily="49" charset="-122"/>
              </a:rPr>
              <a:t>月</a:t>
            </a:r>
            <a:endParaRPr lang="en-US" altLang="zh-CN" sz="2400" dirty="0">
              <a:latin typeface="楷体" pitchFamily="49" charset="-122"/>
              <a:ea typeface="楷体" pitchFamily="49" charset="-122"/>
            </a:endParaRPr>
          </a:p>
          <a:p>
            <a:pPr algn="ctr"/>
            <a:r>
              <a:rPr lang="zh-CN" altLang="en-US" sz="2400" dirty="0" smtClean="0">
                <a:latin typeface="楷体" pitchFamily="49" charset="-122"/>
                <a:ea typeface="楷体" pitchFamily="49" charset="-122"/>
              </a:rPr>
              <a:t>云南</a:t>
            </a:r>
            <a:endParaRPr lang="zh-CN" altLang="en-US" sz="2400" dirty="0">
              <a:latin typeface="楷体" pitchFamily="49" charset="-122"/>
              <a:ea typeface="楷体" pitchFamily="49" charset="-122"/>
            </a:endParaRPr>
          </a:p>
        </p:txBody>
      </p:sp>
      <p:sp>
        <p:nvSpPr>
          <p:cNvPr id="25604" name="TextBox 1"/>
          <p:cNvSpPr txBox="1">
            <a:spLocks noChangeArrowheads="1"/>
          </p:cNvSpPr>
          <p:nvPr/>
        </p:nvSpPr>
        <p:spPr bwMode="auto">
          <a:xfrm>
            <a:off x="6731074" y="4293096"/>
            <a:ext cx="1657350" cy="584200"/>
          </a:xfrm>
          <a:prstGeom prst="rect">
            <a:avLst/>
          </a:prstGeom>
          <a:noFill/>
          <a:ln w="9525">
            <a:noFill/>
            <a:miter lim="800000"/>
            <a:headEnd/>
            <a:tailEnd/>
          </a:ln>
        </p:spPr>
        <p:txBody>
          <a:bodyPr>
            <a:spAutoFit/>
          </a:bodyPr>
          <a:lstStyle/>
          <a:p>
            <a:pPr algn="ctr"/>
            <a:r>
              <a:rPr lang="zh-CN" altLang="en-US" sz="3200" dirty="0">
                <a:solidFill>
                  <a:schemeClr val="bg1"/>
                </a:solidFill>
                <a:latin typeface="楷体" pitchFamily="49" charset="-122"/>
                <a:ea typeface="楷体" pitchFamily="49" charset="-122"/>
              </a:rPr>
              <a:t>何晓斌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457200" y="1676400"/>
            <a:ext cx="2865438" cy="619125"/>
          </a:xfrm>
          <a:prstGeom prst="rect">
            <a:avLst/>
          </a:prstGeom>
          <a:noFill/>
          <a:ln w="9525">
            <a:noFill/>
            <a:miter lim="800000"/>
            <a:headEnd/>
            <a:tailEnd/>
          </a:ln>
        </p:spPr>
      </p:pic>
      <p:pic>
        <p:nvPicPr>
          <p:cNvPr id="4" name="Picture 6"/>
          <p:cNvPicPr>
            <a:picLocks noChangeAspect="1" noChangeArrowheads="1"/>
          </p:cNvPicPr>
          <p:nvPr/>
        </p:nvPicPr>
        <p:blipFill>
          <a:blip r:embed="rId4" cstate="print"/>
          <a:srcRect/>
          <a:stretch>
            <a:fillRect/>
          </a:stretch>
        </p:blipFill>
        <p:spPr bwMode="auto">
          <a:xfrm>
            <a:off x="7543800" y="1143000"/>
            <a:ext cx="1341438" cy="1268413"/>
          </a:xfrm>
          <a:prstGeom prst="rect">
            <a:avLst/>
          </a:prstGeom>
          <a:noFill/>
          <a:ln w="9525">
            <a:noFill/>
            <a:miter lim="800000"/>
            <a:headEnd/>
            <a:tailEnd/>
          </a:ln>
        </p:spPr>
      </p:pic>
      <p:pic>
        <p:nvPicPr>
          <p:cNvPr id="5" name="Picture 7"/>
          <p:cNvPicPr>
            <a:picLocks noChangeAspect="1" noChangeArrowheads="1"/>
          </p:cNvPicPr>
          <p:nvPr/>
        </p:nvPicPr>
        <p:blipFill>
          <a:blip r:embed="rId5" cstate="print"/>
          <a:srcRect/>
          <a:stretch>
            <a:fillRect/>
          </a:stretch>
        </p:blipFill>
        <p:spPr bwMode="auto">
          <a:xfrm>
            <a:off x="838200" y="2971800"/>
            <a:ext cx="2376488" cy="481013"/>
          </a:xfrm>
          <a:prstGeom prst="rect">
            <a:avLst/>
          </a:prstGeom>
          <a:noFill/>
          <a:ln w="9525">
            <a:noFill/>
            <a:miter lim="800000"/>
            <a:headEnd/>
            <a:tailEnd/>
          </a:ln>
        </p:spPr>
      </p:pic>
      <p:pic>
        <p:nvPicPr>
          <p:cNvPr id="6" name="Picture 8"/>
          <p:cNvPicPr>
            <a:picLocks noChangeAspect="1" noChangeArrowheads="1"/>
          </p:cNvPicPr>
          <p:nvPr/>
        </p:nvPicPr>
        <p:blipFill>
          <a:blip r:embed="rId6" cstate="print"/>
          <a:srcRect/>
          <a:stretch>
            <a:fillRect/>
          </a:stretch>
        </p:blipFill>
        <p:spPr bwMode="auto">
          <a:xfrm>
            <a:off x="1143000" y="4343400"/>
            <a:ext cx="911225" cy="641350"/>
          </a:xfrm>
          <a:prstGeom prst="rect">
            <a:avLst/>
          </a:prstGeom>
          <a:noFill/>
          <a:ln w="9525">
            <a:noFill/>
            <a:miter lim="800000"/>
            <a:headEnd/>
            <a:tailEnd/>
          </a:ln>
        </p:spPr>
      </p:pic>
      <p:sp>
        <p:nvSpPr>
          <p:cNvPr id="7" name="Text Box 8"/>
          <p:cNvSpPr txBox="1">
            <a:spLocks noChangeArrowheads="1"/>
          </p:cNvSpPr>
          <p:nvPr/>
        </p:nvSpPr>
        <p:spPr bwMode="auto">
          <a:xfrm>
            <a:off x="3657600" y="1770063"/>
            <a:ext cx="3352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期货监管机构</a:t>
            </a:r>
          </a:p>
        </p:txBody>
      </p:sp>
      <p:sp>
        <p:nvSpPr>
          <p:cNvPr id="8" name="Text Box 9"/>
          <p:cNvSpPr txBox="1">
            <a:spLocks noChangeArrowheads="1"/>
          </p:cNvSpPr>
          <p:nvPr/>
        </p:nvSpPr>
        <p:spPr bwMode="auto">
          <a:xfrm>
            <a:off x="3810000" y="2832100"/>
            <a:ext cx="2971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期货交易所</a:t>
            </a:r>
          </a:p>
        </p:txBody>
      </p:sp>
      <p:sp>
        <p:nvSpPr>
          <p:cNvPr id="9" name="Text Box 11"/>
          <p:cNvSpPr txBox="1">
            <a:spLocks noChangeArrowheads="1"/>
          </p:cNvSpPr>
          <p:nvPr/>
        </p:nvSpPr>
        <p:spPr bwMode="auto">
          <a:xfrm>
            <a:off x="2438400" y="4484688"/>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微软雅黑" pitchFamily="34" charset="-122"/>
              </a:rPr>
              <a:t>期货公司</a:t>
            </a:r>
            <a:r>
              <a:rPr lang="en-US" altLang="zh-CN" sz="2400" dirty="0">
                <a:latin typeface="微软雅黑" pitchFamily="34" charset="-122"/>
              </a:rPr>
              <a:t>A</a:t>
            </a:r>
          </a:p>
        </p:txBody>
      </p:sp>
      <p:sp>
        <p:nvSpPr>
          <p:cNvPr id="10" name="Text Box 12"/>
          <p:cNvSpPr txBox="1">
            <a:spLocks noChangeArrowheads="1"/>
          </p:cNvSpPr>
          <p:nvPr/>
        </p:nvSpPr>
        <p:spPr bwMode="auto">
          <a:xfrm>
            <a:off x="4495800" y="4495800"/>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微软雅黑" pitchFamily="34" charset="-122"/>
              </a:rPr>
              <a:t>期货公司</a:t>
            </a:r>
            <a:r>
              <a:rPr lang="en-US" altLang="zh-CN" sz="2400" dirty="0">
                <a:latin typeface="微软雅黑" pitchFamily="34" charset="-122"/>
              </a:rPr>
              <a:t>B</a:t>
            </a:r>
          </a:p>
        </p:txBody>
      </p:sp>
      <p:sp>
        <p:nvSpPr>
          <p:cNvPr id="11" name="Text Box 13"/>
          <p:cNvSpPr txBox="1">
            <a:spLocks noChangeArrowheads="1"/>
          </p:cNvSpPr>
          <p:nvPr/>
        </p:nvSpPr>
        <p:spPr bwMode="auto">
          <a:xfrm>
            <a:off x="6629400" y="4484688"/>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期货公司</a:t>
            </a:r>
            <a:r>
              <a:rPr lang="en-US" altLang="zh-CN" sz="2400" dirty="0">
                <a:latin typeface="楷体_GB2312" pitchFamily="49" charset="-122"/>
              </a:rPr>
              <a:t>C</a:t>
            </a:r>
          </a:p>
        </p:txBody>
      </p:sp>
      <p:sp>
        <p:nvSpPr>
          <p:cNvPr id="12" name="Line 14"/>
          <p:cNvSpPr>
            <a:spLocks noChangeShapeType="1"/>
          </p:cNvSpPr>
          <p:nvPr/>
        </p:nvSpPr>
        <p:spPr bwMode="auto">
          <a:xfrm>
            <a:off x="5334000" y="3352800"/>
            <a:ext cx="1588" cy="1131888"/>
          </a:xfrm>
          <a:prstGeom prst="line">
            <a:avLst/>
          </a:prstGeom>
          <a:noFill/>
          <a:ln w="25400">
            <a:solidFill>
              <a:schemeClr val="accent2"/>
            </a:solidFill>
            <a:round/>
            <a:headEnd/>
            <a:tailEnd/>
          </a:ln>
        </p:spPr>
        <p:txBody>
          <a:bodyPr>
            <a:spAutoFit/>
          </a:bodyPr>
          <a:lstStyle/>
          <a:p>
            <a:endParaRPr lang="zh-CN" altLang="en-US"/>
          </a:p>
        </p:txBody>
      </p:sp>
      <p:sp>
        <p:nvSpPr>
          <p:cNvPr id="13" name="Line 15"/>
          <p:cNvSpPr>
            <a:spLocks noChangeShapeType="1"/>
          </p:cNvSpPr>
          <p:nvPr/>
        </p:nvSpPr>
        <p:spPr bwMode="auto">
          <a:xfrm>
            <a:off x="3810000" y="4114800"/>
            <a:ext cx="1588" cy="369888"/>
          </a:xfrm>
          <a:prstGeom prst="line">
            <a:avLst/>
          </a:prstGeom>
          <a:noFill/>
          <a:ln w="25400">
            <a:solidFill>
              <a:schemeClr val="accent2"/>
            </a:solidFill>
            <a:round/>
            <a:headEnd/>
            <a:tailEnd/>
          </a:ln>
        </p:spPr>
        <p:txBody>
          <a:bodyPr>
            <a:spAutoFit/>
          </a:bodyPr>
          <a:lstStyle/>
          <a:p>
            <a:endParaRPr lang="zh-CN" altLang="en-US"/>
          </a:p>
        </p:txBody>
      </p:sp>
      <p:sp>
        <p:nvSpPr>
          <p:cNvPr id="14" name="Line 16"/>
          <p:cNvSpPr>
            <a:spLocks noChangeShapeType="1"/>
          </p:cNvSpPr>
          <p:nvPr/>
        </p:nvSpPr>
        <p:spPr bwMode="auto">
          <a:xfrm>
            <a:off x="6934200" y="4114800"/>
            <a:ext cx="1588" cy="369888"/>
          </a:xfrm>
          <a:prstGeom prst="line">
            <a:avLst/>
          </a:prstGeom>
          <a:noFill/>
          <a:ln w="25400">
            <a:solidFill>
              <a:schemeClr val="accent2"/>
            </a:solidFill>
            <a:round/>
            <a:headEnd/>
            <a:tailEnd/>
          </a:ln>
        </p:spPr>
        <p:txBody>
          <a:bodyPr>
            <a:spAutoFit/>
          </a:bodyPr>
          <a:lstStyle/>
          <a:p>
            <a:endParaRPr lang="zh-CN" altLang="en-US"/>
          </a:p>
        </p:txBody>
      </p:sp>
      <p:sp>
        <p:nvSpPr>
          <p:cNvPr id="15" name="Line 17"/>
          <p:cNvSpPr>
            <a:spLocks noChangeShapeType="1"/>
          </p:cNvSpPr>
          <p:nvPr/>
        </p:nvSpPr>
        <p:spPr bwMode="auto">
          <a:xfrm>
            <a:off x="3810000" y="4114800"/>
            <a:ext cx="3124200" cy="0"/>
          </a:xfrm>
          <a:prstGeom prst="line">
            <a:avLst/>
          </a:prstGeom>
          <a:noFill/>
          <a:ln w="25400">
            <a:solidFill>
              <a:schemeClr val="accent2"/>
            </a:solidFill>
            <a:round/>
            <a:headEnd/>
            <a:tailEnd/>
          </a:ln>
        </p:spPr>
        <p:txBody>
          <a:bodyPr>
            <a:spAutoFit/>
          </a:bodyPr>
          <a:lstStyle/>
          <a:p>
            <a:endParaRPr lang="zh-CN" altLang="en-US"/>
          </a:p>
        </p:txBody>
      </p:sp>
      <p:sp>
        <p:nvSpPr>
          <p:cNvPr id="16" name="Line 14"/>
          <p:cNvSpPr>
            <a:spLocks noChangeShapeType="1"/>
          </p:cNvSpPr>
          <p:nvPr/>
        </p:nvSpPr>
        <p:spPr bwMode="auto">
          <a:xfrm>
            <a:off x="5334000" y="2362200"/>
            <a:ext cx="0" cy="457200"/>
          </a:xfrm>
          <a:prstGeom prst="line">
            <a:avLst/>
          </a:prstGeom>
          <a:noFill/>
          <a:ln w="25400">
            <a:solidFill>
              <a:schemeClr val="accent2"/>
            </a:solidFill>
            <a:round/>
            <a:headEnd/>
            <a:tailEnd/>
          </a:ln>
        </p:spPr>
        <p:txBody>
          <a:bodyPr>
            <a:spAutoFit/>
          </a:bodyPr>
          <a:lstStyle/>
          <a:p>
            <a:endParaRPr lang="zh-CN" altLang="en-US"/>
          </a:p>
        </p:txBody>
      </p:sp>
      <p:sp>
        <p:nvSpPr>
          <p:cNvPr id="17" name="Text Box 11"/>
          <p:cNvSpPr txBox="1">
            <a:spLocks noChangeArrowheads="1"/>
          </p:cNvSpPr>
          <p:nvPr/>
        </p:nvSpPr>
        <p:spPr bwMode="auto">
          <a:xfrm>
            <a:off x="2438400" y="6019800"/>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客户</a:t>
            </a:r>
          </a:p>
        </p:txBody>
      </p:sp>
      <p:sp>
        <p:nvSpPr>
          <p:cNvPr id="18" name="Text Box 12"/>
          <p:cNvSpPr txBox="1">
            <a:spLocks noChangeArrowheads="1"/>
          </p:cNvSpPr>
          <p:nvPr/>
        </p:nvSpPr>
        <p:spPr bwMode="auto">
          <a:xfrm>
            <a:off x="4495800" y="6030913"/>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客户</a:t>
            </a:r>
            <a:endParaRPr lang="en-US" altLang="zh-CN" sz="2400" dirty="0">
              <a:latin typeface="楷体_GB2312" pitchFamily="49" charset="-122"/>
            </a:endParaRPr>
          </a:p>
        </p:txBody>
      </p:sp>
      <p:sp>
        <p:nvSpPr>
          <p:cNvPr id="19" name="Text Box 13"/>
          <p:cNvSpPr txBox="1">
            <a:spLocks noChangeArrowheads="1"/>
          </p:cNvSpPr>
          <p:nvPr/>
        </p:nvSpPr>
        <p:spPr bwMode="auto">
          <a:xfrm>
            <a:off x="6629400" y="6019800"/>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客户</a:t>
            </a:r>
            <a:endParaRPr lang="en-US" altLang="zh-CN" sz="2400" dirty="0">
              <a:latin typeface="楷体_GB2312" pitchFamily="49" charset="-122"/>
            </a:endParaRPr>
          </a:p>
        </p:txBody>
      </p:sp>
      <p:sp>
        <p:nvSpPr>
          <p:cNvPr id="20" name="Line 15"/>
          <p:cNvSpPr>
            <a:spLocks noChangeShapeType="1"/>
          </p:cNvSpPr>
          <p:nvPr/>
        </p:nvSpPr>
        <p:spPr bwMode="auto">
          <a:xfrm>
            <a:off x="3810000" y="5029200"/>
            <a:ext cx="0" cy="990600"/>
          </a:xfrm>
          <a:prstGeom prst="line">
            <a:avLst/>
          </a:prstGeom>
          <a:noFill/>
          <a:ln w="25400">
            <a:solidFill>
              <a:schemeClr val="accent2"/>
            </a:solidFill>
            <a:round/>
            <a:headEnd/>
            <a:tailEnd/>
          </a:ln>
        </p:spPr>
        <p:txBody>
          <a:bodyPr>
            <a:spAutoFit/>
          </a:bodyPr>
          <a:lstStyle/>
          <a:p>
            <a:endParaRPr lang="zh-CN" altLang="en-US"/>
          </a:p>
        </p:txBody>
      </p:sp>
      <p:sp>
        <p:nvSpPr>
          <p:cNvPr id="21" name="Line 16"/>
          <p:cNvSpPr>
            <a:spLocks noChangeShapeType="1"/>
          </p:cNvSpPr>
          <p:nvPr/>
        </p:nvSpPr>
        <p:spPr bwMode="auto">
          <a:xfrm>
            <a:off x="6919913" y="5029200"/>
            <a:ext cx="14287" cy="990600"/>
          </a:xfrm>
          <a:prstGeom prst="line">
            <a:avLst/>
          </a:prstGeom>
          <a:noFill/>
          <a:ln w="25400">
            <a:solidFill>
              <a:schemeClr val="accent2"/>
            </a:solidFill>
            <a:round/>
            <a:headEnd/>
            <a:tailEnd/>
          </a:ln>
        </p:spPr>
        <p:txBody>
          <a:bodyPr>
            <a:spAutoFit/>
          </a:bodyPr>
          <a:lstStyle/>
          <a:p>
            <a:endParaRPr lang="zh-CN" altLang="en-US"/>
          </a:p>
        </p:txBody>
      </p:sp>
      <p:sp>
        <p:nvSpPr>
          <p:cNvPr id="22" name="Line 16"/>
          <p:cNvSpPr>
            <a:spLocks noChangeShapeType="1"/>
          </p:cNvSpPr>
          <p:nvPr/>
        </p:nvSpPr>
        <p:spPr bwMode="auto">
          <a:xfrm>
            <a:off x="5334000" y="5029200"/>
            <a:ext cx="0" cy="990600"/>
          </a:xfrm>
          <a:prstGeom prst="line">
            <a:avLst/>
          </a:prstGeom>
          <a:noFill/>
          <a:ln w="25400">
            <a:solidFill>
              <a:schemeClr val="accent2"/>
            </a:solidFill>
            <a:round/>
            <a:headEnd/>
            <a:tailEnd/>
          </a:ln>
        </p:spPr>
        <p:txBody>
          <a:bodyPr>
            <a:spAutoFit/>
          </a:bodyPr>
          <a:lstStyle/>
          <a:p>
            <a:endParaRPr lang="zh-CN" altLang="en-US"/>
          </a:p>
        </p:txBody>
      </p:sp>
      <p:sp>
        <p:nvSpPr>
          <p:cNvPr id="23" name="Line 15"/>
          <p:cNvSpPr>
            <a:spLocks noChangeShapeType="1"/>
          </p:cNvSpPr>
          <p:nvPr/>
        </p:nvSpPr>
        <p:spPr bwMode="auto">
          <a:xfrm flipH="1">
            <a:off x="2438400" y="5486400"/>
            <a:ext cx="1371600" cy="0"/>
          </a:xfrm>
          <a:prstGeom prst="line">
            <a:avLst/>
          </a:prstGeom>
          <a:noFill/>
          <a:ln w="25400">
            <a:solidFill>
              <a:schemeClr val="accent2"/>
            </a:solidFill>
            <a:round/>
            <a:headEnd/>
            <a:tailEnd/>
          </a:ln>
        </p:spPr>
        <p:txBody>
          <a:bodyPr>
            <a:spAutoFit/>
          </a:bodyPr>
          <a:lstStyle/>
          <a:p>
            <a:endParaRPr lang="zh-CN" altLang="en-US"/>
          </a:p>
        </p:txBody>
      </p:sp>
      <p:sp>
        <p:nvSpPr>
          <p:cNvPr id="24" name="Text Box 11"/>
          <p:cNvSpPr txBox="1">
            <a:spLocks noChangeArrowheads="1"/>
          </p:cNvSpPr>
          <p:nvPr/>
        </p:nvSpPr>
        <p:spPr bwMode="auto">
          <a:xfrm>
            <a:off x="100013" y="5105400"/>
            <a:ext cx="2286000" cy="923330"/>
          </a:xfrm>
          <a:prstGeom prst="rect">
            <a:avLst/>
          </a:prstGeom>
          <a:noFill/>
          <a:ln w="25400" algn="ctr">
            <a:noFill/>
            <a:miter lim="800000"/>
            <a:headEnd/>
            <a:tailEnd/>
          </a:ln>
        </p:spPr>
        <p:txBody>
          <a:bodyPr lIns="0" tIns="0" rIns="0" bIns="0">
            <a:spAutoFit/>
          </a:bodyPr>
          <a:lstStyle/>
          <a:p>
            <a:pPr algn="ctr" eaLnBrk="1" hangingPunct="1">
              <a:lnSpc>
                <a:spcPct val="100000"/>
              </a:lnSpc>
              <a:spcBef>
                <a:spcPct val="50000"/>
              </a:spcBef>
              <a:buFontTx/>
              <a:buNone/>
            </a:pPr>
            <a:r>
              <a:rPr lang="zh-CN" altLang="en-US" sz="2400" dirty="0">
                <a:latin typeface="微软雅黑" pitchFamily="34" charset="-122"/>
              </a:rPr>
              <a:t>法律</a:t>
            </a:r>
            <a:r>
              <a:rPr lang="zh-CN" altLang="en-US" sz="2400" dirty="0" smtClean="0">
                <a:latin typeface="微软雅黑" pitchFamily="34" charset="-122"/>
              </a:rPr>
              <a:t>关系：</a:t>
            </a:r>
            <a:endParaRPr lang="en-US" altLang="zh-CN" sz="2400" dirty="0" smtClean="0">
              <a:latin typeface="微软雅黑" pitchFamily="34" charset="-122"/>
            </a:endParaRPr>
          </a:p>
          <a:p>
            <a:pPr algn="ctr" eaLnBrk="1" hangingPunct="1">
              <a:lnSpc>
                <a:spcPct val="100000"/>
              </a:lnSpc>
              <a:spcBef>
                <a:spcPct val="50000"/>
              </a:spcBef>
              <a:buFontTx/>
              <a:buNone/>
            </a:pPr>
            <a:r>
              <a:rPr lang="zh-CN" altLang="en-US" sz="2400" dirty="0" smtClean="0">
                <a:latin typeface="微软雅黑" pitchFamily="34" charset="-122"/>
              </a:rPr>
              <a:t>行</a:t>
            </a:r>
            <a:r>
              <a:rPr lang="zh-CN" altLang="en-US" sz="2400" dirty="0">
                <a:latin typeface="微软雅黑" pitchFamily="34" charset="-122"/>
              </a:rPr>
              <a:t>纪关系</a:t>
            </a:r>
          </a:p>
        </p:txBody>
      </p:sp>
      <p:sp>
        <p:nvSpPr>
          <p:cNvPr id="25"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期货市场结构</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730004" y="1752600"/>
            <a:ext cx="49530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证券业监管机构</a:t>
            </a:r>
          </a:p>
        </p:txBody>
      </p:sp>
      <p:sp>
        <p:nvSpPr>
          <p:cNvPr id="3" name="Text Box 9"/>
          <p:cNvSpPr txBox="1">
            <a:spLocks noChangeArrowheads="1"/>
          </p:cNvSpPr>
          <p:nvPr/>
        </p:nvSpPr>
        <p:spPr bwMode="auto">
          <a:xfrm>
            <a:off x="3439616" y="2814638"/>
            <a:ext cx="34290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沪深证券交易所</a:t>
            </a:r>
          </a:p>
        </p:txBody>
      </p:sp>
      <p:sp>
        <p:nvSpPr>
          <p:cNvPr id="4" name="Text Box 10"/>
          <p:cNvSpPr txBox="1">
            <a:spLocks noChangeArrowheads="1"/>
          </p:cNvSpPr>
          <p:nvPr/>
        </p:nvSpPr>
        <p:spPr bwMode="auto">
          <a:xfrm>
            <a:off x="596404" y="3244850"/>
            <a:ext cx="2309812" cy="830997"/>
          </a:xfrm>
          <a:prstGeom prst="rect">
            <a:avLst/>
          </a:prstGeom>
          <a:noFill/>
          <a:ln w="25400" algn="ctr">
            <a:solidFill>
              <a:srgbClr val="000099"/>
            </a:solidFill>
            <a:miter lim="800000"/>
            <a:headEnd/>
            <a:tailEnd/>
          </a:ln>
        </p:spPr>
        <p:txBody>
          <a:bodyPr wrap="square">
            <a:spAutoFit/>
          </a:bodyPr>
          <a:lstStyle/>
          <a:p>
            <a:pPr eaLnBrk="1" hangingPunct="1">
              <a:lnSpc>
                <a:spcPct val="100000"/>
              </a:lnSpc>
              <a:spcBef>
                <a:spcPct val="50000"/>
              </a:spcBef>
              <a:buFontTx/>
              <a:buNone/>
            </a:pPr>
            <a:r>
              <a:rPr lang="zh-CN" altLang="en-US" sz="2400" dirty="0">
                <a:latin typeface="楷体_GB2312" pitchFamily="49" charset="-122"/>
              </a:rPr>
              <a:t>中国证券登记结算公司</a:t>
            </a:r>
          </a:p>
        </p:txBody>
      </p:sp>
      <p:sp>
        <p:nvSpPr>
          <p:cNvPr id="5" name="Text Box 11"/>
          <p:cNvSpPr txBox="1">
            <a:spLocks noChangeArrowheads="1"/>
          </p:cNvSpPr>
          <p:nvPr/>
        </p:nvSpPr>
        <p:spPr bwMode="auto">
          <a:xfrm>
            <a:off x="2372816" y="4467225"/>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证券公司</a:t>
            </a:r>
            <a:r>
              <a:rPr lang="en-US" altLang="zh-CN" sz="2400" dirty="0">
                <a:latin typeface="楷体_GB2312" pitchFamily="49" charset="-122"/>
              </a:rPr>
              <a:t>A</a:t>
            </a:r>
          </a:p>
        </p:txBody>
      </p:sp>
      <p:sp>
        <p:nvSpPr>
          <p:cNvPr id="6" name="Text Box 12"/>
          <p:cNvSpPr txBox="1">
            <a:spLocks noChangeArrowheads="1"/>
          </p:cNvSpPr>
          <p:nvPr/>
        </p:nvSpPr>
        <p:spPr bwMode="auto">
          <a:xfrm>
            <a:off x="4430216" y="4478338"/>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微软雅黑" pitchFamily="34" charset="-122"/>
              </a:rPr>
              <a:t>证券公司</a:t>
            </a:r>
            <a:r>
              <a:rPr lang="en-US" altLang="zh-CN" sz="2400" dirty="0">
                <a:latin typeface="微软雅黑" pitchFamily="34" charset="-122"/>
              </a:rPr>
              <a:t>B</a:t>
            </a:r>
          </a:p>
        </p:txBody>
      </p:sp>
      <p:sp>
        <p:nvSpPr>
          <p:cNvPr id="7" name="Text Box 13"/>
          <p:cNvSpPr txBox="1">
            <a:spLocks noChangeArrowheads="1"/>
          </p:cNvSpPr>
          <p:nvPr/>
        </p:nvSpPr>
        <p:spPr bwMode="auto">
          <a:xfrm>
            <a:off x="6487616" y="4467225"/>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微软雅黑" pitchFamily="34" charset="-122"/>
              </a:rPr>
              <a:t>证券公司</a:t>
            </a:r>
            <a:r>
              <a:rPr lang="en-US" altLang="zh-CN" sz="2400" dirty="0">
                <a:latin typeface="微软雅黑" pitchFamily="34" charset="-122"/>
              </a:rPr>
              <a:t>C</a:t>
            </a:r>
          </a:p>
        </p:txBody>
      </p:sp>
      <p:sp>
        <p:nvSpPr>
          <p:cNvPr id="8" name="Line 14"/>
          <p:cNvSpPr>
            <a:spLocks noChangeShapeType="1"/>
          </p:cNvSpPr>
          <p:nvPr/>
        </p:nvSpPr>
        <p:spPr bwMode="auto">
          <a:xfrm>
            <a:off x="5192216" y="3335338"/>
            <a:ext cx="1588" cy="1131887"/>
          </a:xfrm>
          <a:prstGeom prst="line">
            <a:avLst/>
          </a:prstGeom>
          <a:noFill/>
          <a:ln w="25400">
            <a:solidFill>
              <a:schemeClr val="accent2"/>
            </a:solidFill>
            <a:round/>
            <a:headEnd/>
            <a:tailEnd/>
          </a:ln>
        </p:spPr>
        <p:txBody>
          <a:bodyPr>
            <a:spAutoFit/>
          </a:bodyPr>
          <a:lstStyle/>
          <a:p>
            <a:endParaRPr lang="zh-CN" altLang="en-US"/>
          </a:p>
        </p:txBody>
      </p:sp>
      <p:sp>
        <p:nvSpPr>
          <p:cNvPr id="9" name="Line 15"/>
          <p:cNvSpPr>
            <a:spLocks noChangeShapeType="1"/>
          </p:cNvSpPr>
          <p:nvPr/>
        </p:nvSpPr>
        <p:spPr bwMode="auto">
          <a:xfrm>
            <a:off x="3668216" y="4097338"/>
            <a:ext cx="1588" cy="369887"/>
          </a:xfrm>
          <a:prstGeom prst="line">
            <a:avLst/>
          </a:prstGeom>
          <a:noFill/>
          <a:ln w="25400">
            <a:solidFill>
              <a:schemeClr val="accent2"/>
            </a:solidFill>
            <a:round/>
            <a:headEnd/>
            <a:tailEnd/>
          </a:ln>
        </p:spPr>
        <p:txBody>
          <a:bodyPr>
            <a:spAutoFit/>
          </a:bodyPr>
          <a:lstStyle/>
          <a:p>
            <a:endParaRPr lang="zh-CN" altLang="en-US"/>
          </a:p>
        </p:txBody>
      </p:sp>
      <p:sp>
        <p:nvSpPr>
          <p:cNvPr id="10" name="Line 16"/>
          <p:cNvSpPr>
            <a:spLocks noChangeShapeType="1"/>
          </p:cNvSpPr>
          <p:nvPr/>
        </p:nvSpPr>
        <p:spPr bwMode="auto">
          <a:xfrm>
            <a:off x="6792416" y="4097338"/>
            <a:ext cx="1588" cy="369887"/>
          </a:xfrm>
          <a:prstGeom prst="line">
            <a:avLst/>
          </a:prstGeom>
          <a:noFill/>
          <a:ln w="25400">
            <a:solidFill>
              <a:schemeClr val="accent2"/>
            </a:solidFill>
            <a:round/>
            <a:headEnd/>
            <a:tailEnd/>
          </a:ln>
        </p:spPr>
        <p:txBody>
          <a:bodyPr>
            <a:spAutoFit/>
          </a:bodyPr>
          <a:lstStyle/>
          <a:p>
            <a:endParaRPr lang="zh-CN" altLang="en-US"/>
          </a:p>
        </p:txBody>
      </p:sp>
      <p:sp>
        <p:nvSpPr>
          <p:cNvPr id="11" name="Line 17"/>
          <p:cNvSpPr>
            <a:spLocks noChangeShapeType="1"/>
          </p:cNvSpPr>
          <p:nvPr/>
        </p:nvSpPr>
        <p:spPr bwMode="auto">
          <a:xfrm>
            <a:off x="2906216" y="3716338"/>
            <a:ext cx="2286000" cy="1587"/>
          </a:xfrm>
          <a:prstGeom prst="line">
            <a:avLst/>
          </a:prstGeom>
          <a:noFill/>
          <a:ln w="25400">
            <a:solidFill>
              <a:schemeClr val="accent2"/>
            </a:solidFill>
            <a:round/>
            <a:headEnd/>
            <a:tailEnd/>
          </a:ln>
        </p:spPr>
        <p:txBody>
          <a:bodyPr>
            <a:spAutoFit/>
          </a:bodyPr>
          <a:lstStyle/>
          <a:p>
            <a:endParaRPr lang="zh-CN" altLang="en-US"/>
          </a:p>
        </p:txBody>
      </p:sp>
      <p:sp>
        <p:nvSpPr>
          <p:cNvPr id="12" name="Line 17"/>
          <p:cNvSpPr>
            <a:spLocks noChangeShapeType="1"/>
          </p:cNvSpPr>
          <p:nvPr/>
        </p:nvSpPr>
        <p:spPr bwMode="auto">
          <a:xfrm>
            <a:off x="3668216" y="4097338"/>
            <a:ext cx="3124200" cy="1587"/>
          </a:xfrm>
          <a:prstGeom prst="line">
            <a:avLst/>
          </a:prstGeom>
          <a:noFill/>
          <a:ln w="25400">
            <a:solidFill>
              <a:schemeClr val="accent2"/>
            </a:solidFill>
            <a:round/>
            <a:headEnd/>
            <a:tailEnd/>
          </a:ln>
        </p:spPr>
        <p:txBody>
          <a:bodyPr>
            <a:spAutoFit/>
          </a:bodyPr>
          <a:lstStyle/>
          <a:p>
            <a:endParaRPr lang="zh-CN" altLang="en-US"/>
          </a:p>
        </p:txBody>
      </p:sp>
      <p:sp>
        <p:nvSpPr>
          <p:cNvPr id="13" name="Line 14"/>
          <p:cNvSpPr>
            <a:spLocks noChangeShapeType="1"/>
          </p:cNvSpPr>
          <p:nvPr/>
        </p:nvSpPr>
        <p:spPr bwMode="auto">
          <a:xfrm>
            <a:off x="5192216" y="2344738"/>
            <a:ext cx="1588" cy="457200"/>
          </a:xfrm>
          <a:prstGeom prst="line">
            <a:avLst/>
          </a:prstGeom>
          <a:noFill/>
          <a:ln w="25400">
            <a:solidFill>
              <a:schemeClr val="accent2"/>
            </a:solidFill>
            <a:round/>
            <a:headEnd/>
            <a:tailEnd/>
          </a:ln>
        </p:spPr>
        <p:txBody>
          <a:bodyPr>
            <a:spAutoFit/>
          </a:bodyPr>
          <a:lstStyle/>
          <a:p>
            <a:endParaRPr lang="zh-CN" altLang="en-US"/>
          </a:p>
        </p:txBody>
      </p:sp>
      <p:sp>
        <p:nvSpPr>
          <p:cNvPr id="14" name="Text Box 11"/>
          <p:cNvSpPr txBox="1">
            <a:spLocks noChangeArrowheads="1"/>
          </p:cNvSpPr>
          <p:nvPr/>
        </p:nvSpPr>
        <p:spPr bwMode="auto">
          <a:xfrm>
            <a:off x="2296616" y="5943600"/>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客户</a:t>
            </a:r>
          </a:p>
        </p:txBody>
      </p:sp>
      <p:sp>
        <p:nvSpPr>
          <p:cNvPr id="15" name="Text Box 12"/>
          <p:cNvSpPr txBox="1">
            <a:spLocks noChangeArrowheads="1"/>
          </p:cNvSpPr>
          <p:nvPr/>
        </p:nvSpPr>
        <p:spPr bwMode="auto">
          <a:xfrm>
            <a:off x="4354016" y="5954713"/>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客户</a:t>
            </a:r>
            <a:endParaRPr lang="en-US" altLang="zh-CN" sz="2400" dirty="0">
              <a:latin typeface="楷体_GB2312" pitchFamily="49" charset="-122"/>
            </a:endParaRPr>
          </a:p>
        </p:txBody>
      </p:sp>
      <p:sp>
        <p:nvSpPr>
          <p:cNvPr id="16" name="Text Box 13"/>
          <p:cNvSpPr txBox="1">
            <a:spLocks noChangeArrowheads="1"/>
          </p:cNvSpPr>
          <p:nvPr/>
        </p:nvSpPr>
        <p:spPr bwMode="auto">
          <a:xfrm>
            <a:off x="6487616" y="5943600"/>
            <a:ext cx="1828800" cy="461665"/>
          </a:xfrm>
          <a:prstGeom prst="rect">
            <a:avLst/>
          </a:prstGeom>
          <a:noFill/>
          <a:ln w="25400" algn="ctr">
            <a:solidFill>
              <a:srgbClr val="000099"/>
            </a:solidFill>
            <a:miter lim="800000"/>
            <a:headEnd/>
            <a:tailEnd/>
          </a:ln>
        </p:spPr>
        <p:txBody>
          <a:bodyPr>
            <a:spAutoFit/>
          </a:bodyPr>
          <a:lstStyle/>
          <a:p>
            <a:pPr algn="ctr" eaLnBrk="1" hangingPunct="1">
              <a:lnSpc>
                <a:spcPct val="100000"/>
              </a:lnSpc>
              <a:spcBef>
                <a:spcPct val="50000"/>
              </a:spcBef>
              <a:buFontTx/>
              <a:buNone/>
            </a:pPr>
            <a:r>
              <a:rPr lang="zh-CN" altLang="en-US" sz="2400" dirty="0">
                <a:latin typeface="楷体_GB2312" pitchFamily="49" charset="-122"/>
              </a:rPr>
              <a:t>客户</a:t>
            </a:r>
            <a:endParaRPr lang="en-US" altLang="zh-CN" sz="2400" dirty="0">
              <a:latin typeface="楷体_GB2312" pitchFamily="49" charset="-122"/>
            </a:endParaRPr>
          </a:p>
        </p:txBody>
      </p:sp>
      <p:sp>
        <p:nvSpPr>
          <p:cNvPr id="17" name="Line 15"/>
          <p:cNvSpPr>
            <a:spLocks noChangeShapeType="1"/>
          </p:cNvSpPr>
          <p:nvPr/>
        </p:nvSpPr>
        <p:spPr bwMode="auto">
          <a:xfrm>
            <a:off x="3668216" y="5037138"/>
            <a:ext cx="0" cy="906462"/>
          </a:xfrm>
          <a:prstGeom prst="line">
            <a:avLst/>
          </a:prstGeom>
          <a:noFill/>
          <a:ln w="25400">
            <a:solidFill>
              <a:schemeClr val="accent2"/>
            </a:solidFill>
            <a:round/>
            <a:headEnd/>
            <a:tailEnd/>
          </a:ln>
        </p:spPr>
        <p:txBody>
          <a:bodyPr>
            <a:spAutoFit/>
          </a:bodyPr>
          <a:lstStyle/>
          <a:p>
            <a:endParaRPr lang="zh-CN" altLang="en-US"/>
          </a:p>
        </p:txBody>
      </p:sp>
      <p:sp>
        <p:nvSpPr>
          <p:cNvPr id="18" name="Line 16"/>
          <p:cNvSpPr>
            <a:spLocks noChangeShapeType="1"/>
          </p:cNvSpPr>
          <p:nvPr/>
        </p:nvSpPr>
        <p:spPr bwMode="auto">
          <a:xfrm flipH="1">
            <a:off x="6792416" y="5037138"/>
            <a:ext cx="1588" cy="906462"/>
          </a:xfrm>
          <a:prstGeom prst="line">
            <a:avLst/>
          </a:prstGeom>
          <a:noFill/>
          <a:ln w="25400">
            <a:solidFill>
              <a:schemeClr val="accent2"/>
            </a:solidFill>
            <a:round/>
            <a:headEnd/>
            <a:tailEnd/>
          </a:ln>
        </p:spPr>
        <p:txBody>
          <a:bodyPr wrap="square">
            <a:spAutoFit/>
          </a:bodyPr>
          <a:lstStyle/>
          <a:p>
            <a:endParaRPr lang="zh-CN" altLang="en-US"/>
          </a:p>
        </p:txBody>
      </p:sp>
      <p:sp>
        <p:nvSpPr>
          <p:cNvPr id="19" name="Line 16"/>
          <p:cNvSpPr>
            <a:spLocks noChangeShapeType="1"/>
          </p:cNvSpPr>
          <p:nvPr/>
        </p:nvSpPr>
        <p:spPr bwMode="auto">
          <a:xfrm flipH="1">
            <a:off x="5192216" y="5011738"/>
            <a:ext cx="1588" cy="931862"/>
          </a:xfrm>
          <a:prstGeom prst="line">
            <a:avLst/>
          </a:prstGeom>
          <a:noFill/>
          <a:ln w="25400">
            <a:solidFill>
              <a:schemeClr val="accent2"/>
            </a:solidFill>
            <a:round/>
            <a:headEnd/>
            <a:tailEnd/>
          </a:ln>
        </p:spPr>
        <p:txBody>
          <a:bodyPr wrap="square">
            <a:spAutoFit/>
          </a:bodyPr>
          <a:lstStyle/>
          <a:p>
            <a:endParaRPr lang="zh-CN" altLang="en-US"/>
          </a:p>
        </p:txBody>
      </p:sp>
      <p:sp>
        <p:nvSpPr>
          <p:cNvPr id="20" name="Line 15"/>
          <p:cNvSpPr>
            <a:spLocks noChangeShapeType="1"/>
          </p:cNvSpPr>
          <p:nvPr/>
        </p:nvSpPr>
        <p:spPr bwMode="auto">
          <a:xfrm flipH="1">
            <a:off x="2144216" y="5486400"/>
            <a:ext cx="1524000" cy="0"/>
          </a:xfrm>
          <a:prstGeom prst="line">
            <a:avLst/>
          </a:prstGeom>
          <a:noFill/>
          <a:ln w="25400">
            <a:solidFill>
              <a:schemeClr val="accent2"/>
            </a:solidFill>
            <a:round/>
            <a:headEnd/>
            <a:tailEnd/>
          </a:ln>
        </p:spPr>
        <p:txBody>
          <a:bodyPr>
            <a:spAutoFit/>
          </a:bodyPr>
          <a:lstStyle/>
          <a:p>
            <a:endParaRPr lang="zh-CN" altLang="en-US"/>
          </a:p>
        </p:txBody>
      </p:sp>
      <p:sp>
        <p:nvSpPr>
          <p:cNvPr id="21" name="Text Box 11"/>
          <p:cNvSpPr txBox="1">
            <a:spLocks noChangeArrowheads="1"/>
          </p:cNvSpPr>
          <p:nvPr/>
        </p:nvSpPr>
        <p:spPr bwMode="auto">
          <a:xfrm>
            <a:off x="163016" y="5025950"/>
            <a:ext cx="2005013" cy="923330"/>
          </a:xfrm>
          <a:prstGeom prst="rect">
            <a:avLst/>
          </a:prstGeom>
          <a:noFill/>
          <a:ln w="25400" algn="ctr">
            <a:noFill/>
            <a:miter lim="800000"/>
            <a:headEnd/>
            <a:tailEnd/>
          </a:ln>
        </p:spPr>
        <p:txBody>
          <a:bodyPr wrap="square" lIns="0" tIns="0" rIns="0" bIns="0">
            <a:spAutoFit/>
          </a:bodyPr>
          <a:lstStyle/>
          <a:p>
            <a:pPr algn="ctr" eaLnBrk="1" hangingPunct="1">
              <a:lnSpc>
                <a:spcPct val="100000"/>
              </a:lnSpc>
              <a:spcBef>
                <a:spcPct val="50000"/>
              </a:spcBef>
              <a:buFontTx/>
              <a:buNone/>
            </a:pPr>
            <a:r>
              <a:rPr lang="zh-CN" altLang="en-US" sz="2400" dirty="0">
                <a:latin typeface="微软雅黑" pitchFamily="34" charset="-122"/>
              </a:rPr>
              <a:t>法律</a:t>
            </a:r>
            <a:r>
              <a:rPr lang="zh-CN" altLang="en-US" sz="2400" dirty="0" smtClean="0">
                <a:latin typeface="微软雅黑" pitchFamily="34" charset="-122"/>
              </a:rPr>
              <a:t>关系：</a:t>
            </a:r>
            <a:endParaRPr lang="en-US" altLang="zh-CN" sz="2400" dirty="0" smtClean="0">
              <a:latin typeface="微软雅黑" pitchFamily="34" charset="-122"/>
            </a:endParaRPr>
          </a:p>
          <a:p>
            <a:pPr algn="ctr" eaLnBrk="1" hangingPunct="1">
              <a:lnSpc>
                <a:spcPct val="100000"/>
              </a:lnSpc>
              <a:spcBef>
                <a:spcPct val="50000"/>
              </a:spcBef>
              <a:buFontTx/>
              <a:buNone/>
            </a:pPr>
            <a:r>
              <a:rPr lang="zh-CN" altLang="en-US" sz="2400" dirty="0" smtClean="0">
                <a:latin typeface="微软雅黑" pitchFamily="34" charset="-122"/>
              </a:rPr>
              <a:t>委托</a:t>
            </a:r>
            <a:r>
              <a:rPr lang="zh-CN" altLang="en-US" sz="2400" dirty="0">
                <a:latin typeface="微软雅黑" pitchFamily="34" charset="-122"/>
              </a:rPr>
              <a:t>代理关系</a:t>
            </a:r>
          </a:p>
        </p:txBody>
      </p:sp>
      <p:sp>
        <p:nvSpPr>
          <p:cNvPr id="22"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证券市场结构</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5486400" y="990600"/>
            <a:ext cx="3505200" cy="4648200"/>
          </a:xfrm>
          <a:prstGeom prst="rect">
            <a:avLst/>
          </a:prstGeom>
          <a:noFill/>
          <a:ln w="9525" algn="ctr">
            <a:noFill/>
            <a:miter lim="800000"/>
            <a:headEnd/>
            <a:tailEnd/>
          </a:ln>
          <a:effectLst/>
        </p:spPr>
      </p:pic>
      <p:pic>
        <p:nvPicPr>
          <p:cNvPr id="3" name="Picture 6"/>
          <p:cNvPicPr>
            <a:picLocks noChangeAspect="1" noChangeArrowheads="1"/>
          </p:cNvPicPr>
          <p:nvPr/>
        </p:nvPicPr>
        <p:blipFill>
          <a:blip r:embed="rId4" cstate="print"/>
          <a:srcRect/>
          <a:stretch>
            <a:fillRect/>
          </a:stretch>
        </p:blipFill>
        <p:spPr bwMode="auto">
          <a:xfrm>
            <a:off x="0" y="1855440"/>
            <a:ext cx="5410200" cy="3733800"/>
          </a:xfrm>
          <a:prstGeom prst="rect">
            <a:avLst/>
          </a:prstGeom>
          <a:noFill/>
          <a:ln w="9525">
            <a:noFill/>
            <a:miter lim="800000"/>
            <a:headEnd/>
            <a:tailEnd/>
          </a:ln>
        </p:spPr>
      </p:pic>
      <p:sp>
        <p:nvSpPr>
          <p:cNvPr id="5"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期货市场的作用</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rganization Chart 5"/>
          <p:cNvGrpSpPr>
            <a:grpSpLocks noChangeAspect="1"/>
          </p:cNvGrpSpPr>
          <p:nvPr/>
        </p:nvGrpSpPr>
        <p:grpSpPr bwMode="auto">
          <a:xfrm>
            <a:off x="319378" y="1412776"/>
            <a:ext cx="8645110" cy="4592715"/>
            <a:chOff x="1148" y="1306"/>
            <a:chExt cx="7918" cy="1152"/>
          </a:xfrm>
        </p:grpSpPr>
        <p:cxnSp>
          <p:nvCxnSpPr>
            <p:cNvPr id="4" name="_s1028"/>
            <p:cNvCxnSpPr>
              <a:cxnSpLocks noChangeShapeType="1"/>
              <a:stCxn id="28" idx="0"/>
              <a:endCxn id="17" idx="2"/>
            </p:cNvCxnSpPr>
            <p:nvPr/>
          </p:nvCxnSpPr>
          <p:spPr bwMode="auto">
            <a:xfrm rot="-5400000">
              <a:off x="2767" y="1846"/>
              <a:ext cx="144" cy="504"/>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 name="_s1029"/>
            <p:cNvCxnSpPr>
              <a:cxnSpLocks noChangeShapeType="1"/>
              <a:stCxn id="27" idx="0"/>
              <a:endCxn id="17" idx="2"/>
            </p:cNvCxnSpPr>
            <p:nvPr/>
          </p:nvCxnSpPr>
          <p:spPr bwMode="auto">
            <a:xfrm rot="5400000" flipH="1">
              <a:off x="3272" y="1845"/>
              <a:ext cx="144" cy="505"/>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 name="_s1030"/>
            <p:cNvCxnSpPr>
              <a:cxnSpLocks noChangeShapeType="1"/>
              <a:stCxn id="26" idx="0"/>
              <a:endCxn id="17" idx="2"/>
            </p:cNvCxnSpPr>
            <p:nvPr/>
          </p:nvCxnSpPr>
          <p:spPr bwMode="auto">
            <a:xfrm rot="5400000" flipH="1">
              <a:off x="3776" y="1341"/>
              <a:ext cx="144" cy="1513"/>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 name="_s1031"/>
            <p:cNvCxnSpPr>
              <a:cxnSpLocks noChangeShapeType="1"/>
              <a:stCxn id="25" idx="0"/>
              <a:endCxn id="17" idx="2"/>
            </p:cNvCxnSpPr>
            <p:nvPr/>
          </p:nvCxnSpPr>
          <p:spPr bwMode="auto">
            <a:xfrm rot="-5400000">
              <a:off x="2264" y="1343"/>
              <a:ext cx="144" cy="1510"/>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 name="_s1032"/>
            <p:cNvCxnSpPr>
              <a:cxnSpLocks noChangeShapeType="1"/>
              <a:stCxn id="24" idx="0"/>
              <a:endCxn id="16" idx="2"/>
            </p:cNvCxnSpPr>
            <p:nvPr/>
          </p:nvCxnSpPr>
          <p:spPr bwMode="auto">
            <a:xfrm rot="-5400000">
              <a:off x="4531" y="1163"/>
              <a:ext cx="144" cy="1006"/>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 name="_s1033"/>
            <p:cNvCxnSpPr>
              <a:cxnSpLocks noChangeShapeType="1"/>
              <a:stCxn id="23" idx="0"/>
              <a:endCxn id="16" idx="2"/>
            </p:cNvCxnSpPr>
            <p:nvPr/>
          </p:nvCxnSpPr>
          <p:spPr bwMode="auto">
            <a:xfrm rot="5400000" flipH="1">
              <a:off x="5035" y="1665"/>
              <a:ext cx="144" cy="2"/>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 name="_s1034"/>
            <p:cNvCxnSpPr>
              <a:cxnSpLocks noChangeShapeType="1"/>
              <a:stCxn id="22" idx="0"/>
              <a:endCxn id="18" idx="2"/>
            </p:cNvCxnSpPr>
            <p:nvPr/>
          </p:nvCxnSpPr>
          <p:spPr bwMode="auto">
            <a:xfrm rot="5400000" flipH="1">
              <a:off x="7303" y="1846"/>
              <a:ext cx="144" cy="504"/>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 name="_s1035"/>
            <p:cNvCxnSpPr>
              <a:cxnSpLocks noChangeShapeType="1"/>
              <a:stCxn id="21" idx="0"/>
              <a:endCxn id="18" idx="2"/>
            </p:cNvCxnSpPr>
            <p:nvPr/>
          </p:nvCxnSpPr>
          <p:spPr bwMode="auto">
            <a:xfrm rot="5400000" flipH="1">
              <a:off x="7807" y="1342"/>
              <a:ext cx="144" cy="1512"/>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2" name="_s1036"/>
            <p:cNvCxnSpPr>
              <a:cxnSpLocks noChangeShapeType="1"/>
              <a:stCxn id="20" idx="0"/>
              <a:endCxn id="18" idx="2"/>
            </p:cNvCxnSpPr>
            <p:nvPr/>
          </p:nvCxnSpPr>
          <p:spPr bwMode="auto">
            <a:xfrm rot="-5400000">
              <a:off x="6800" y="1846"/>
              <a:ext cx="144" cy="503"/>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3" name="_s1037"/>
            <p:cNvCxnSpPr>
              <a:cxnSpLocks noChangeShapeType="1"/>
              <a:stCxn id="19" idx="0"/>
              <a:endCxn id="18" idx="2"/>
            </p:cNvCxnSpPr>
            <p:nvPr/>
          </p:nvCxnSpPr>
          <p:spPr bwMode="auto">
            <a:xfrm rot="-5400000">
              <a:off x="6296" y="1342"/>
              <a:ext cx="144" cy="1511"/>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4" name="_s1038"/>
            <p:cNvCxnSpPr>
              <a:cxnSpLocks noChangeShapeType="1"/>
              <a:stCxn id="18" idx="0"/>
              <a:endCxn id="16" idx="2"/>
            </p:cNvCxnSpPr>
            <p:nvPr/>
          </p:nvCxnSpPr>
          <p:spPr bwMode="auto">
            <a:xfrm rot="5400000" flipH="1">
              <a:off x="6043" y="657"/>
              <a:ext cx="144" cy="2017"/>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 name="_s1039"/>
            <p:cNvCxnSpPr>
              <a:cxnSpLocks noChangeShapeType="1"/>
              <a:stCxn id="17" idx="0"/>
              <a:endCxn id="16" idx="2"/>
            </p:cNvCxnSpPr>
            <p:nvPr/>
          </p:nvCxnSpPr>
          <p:spPr bwMode="auto">
            <a:xfrm rot="-5400000">
              <a:off x="4027" y="658"/>
              <a:ext cx="144" cy="2015"/>
            </a:xfrm>
            <a:prstGeom prst="bentConnector3">
              <a:avLst>
                <a:gd name="adj1" fmla="val 228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6" name="_s1040"/>
            <p:cNvSpPr>
              <a:spLocks noChangeArrowheads="1"/>
            </p:cNvSpPr>
            <p:nvPr/>
          </p:nvSpPr>
          <p:spPr bwMode="auto">
            <a:xfrm>
              <a:off x="4674" y="130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400" b="1">
                  <a:solidFill>
                    <a:schemeClr val="bg1"/>
                  </a:solidFill>
                  <a:ea typeface="宋体" pitchFamily="2" charset="-122"/>
                </a:rPr>
                <a:t>期货市场</a:t>
              </a:r>
            </a:p>
            <a:p>
              <a:pPr algn="ctr"/>
              <a:r>
                <a:rPr lang="zh-CN" altLang="en-US" sz="1400" b="1">
                  <a:solidFill>
                    <a:schemeClr val="bg1"/>
                  </a:solidFill>
                  <a:ea typeface="宋体" pitchFamily="2" charset="-122"/>
                </a:rPr>
                <a:t>功能发挥</a:t>
              </a:r>
            </a:p>
          </p:txBody>
        </p:sp>
        <p:sp>
          <p:nvSpPr>
            <p:cNvPr id="17" name="_s1041"/>
            <p:cNvSpPr>
              <a:spLocks noChangeArrowheads="1"/>
            </p:cNvSpPr>
            <p:nvPr/>
          </p:nvSpPr>
          <p:spPr bwMode="auto">
            <a:xfrm>
              <a:off x="2659" y="1738"/>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生产环节</a:t>
              </a:r>
              <a:endParaRPr lang="en-US" altLang="zh-CN" sz="1600" b="1">
                <a:solidFill>
                  <a:schemeClr val="bg1"/>
                </a:solidFill>
                <a:ea typeface="宋体" pitchFamily="2" charset="-122"/>
              </a:endParaRPr>
            </a:p>
            <a:p>
              <a:pPr algn="ctr"/>
              <a:r>
                <a:rPr lang="zh-CN" altLang="en-US" sz="1600" b="1">
                  <a:solidFill>
                    <a:schemeClr val="bg1"/>
                  </a:solidFill>
                  <a:ea typeface="宋体" pitchFamily="2" charset="-122"/>
                </a:rPr>
                <a:t>衍生功能</a:t>
              </a:r>
            </a:p>
          </p:txBody>
        </p:sp>
        <p:sp>
          <p:nvSpPr>
            <p:cNvPr id="18" name="_s1042"/>
            <p:cNvSpPr>
              <a:spLocks noChangeArrowheads="1"/>
            </p:cNvSpPr>
            <p:nvPr/>
          </p:nvSpPr>
          <p:spPr bwMode="auto">
            <a:xfrm>
              <a:off x="6690" y="1738"/>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管理环节</a:t>
              </a:r>
            </a:p>
            <a:p>
              <a:pPr algn="ctr"/>
              <a:r>
                <a:rPr lang="zh-CN" altLang="en-US" sz="1600" b="1">
                  <a:solidFill>
                    <a:schemeClr val="bg1"/>
                  </a:solidFill>
                  <a:ea typeface="宋体" pitchFamily="2" charset="-122"/>
                </a:rPr>
                <a:t>衍生功能</a:t>
              </a:r>
            </a:p>
          </p:txBody>
        </p:sp>
        <p:sp>
          <p:nvSpPr>
            <p:cNvPr id="19" name="_s1043"/>
            <p:cNvSpPr>
              <a:spLocks noChangeArrowheads="1"/>
            </p:cNvSpPr>
            <p:nvPr/>
          </p:nvSpPr>
          <p:spPr bwMode="auto">
            <a:xfrm>
              <a:off x="5179" y="2170"/>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公司治理</a:t>
              </a:r>
            </a:p>
            <a:p>
              <a:pPr algn="ctr"/>
              <a:r>
                <a:rPr lang="zh-CN" altLang="en-US" sz="1600" b="1">
                  <a:solidFill>
                    <a:schemeClr val="bg1"/>
                  </a:solidFill>
                  <a:ea typeface="宋体" pitchFamily="2" charset="-122"/>
                </a:rPr>
                <a:t>结构提升</a:t>
              </a:r>
            </a:p>
          </p:txBody>
        </p:sp>
        <p:sp>
          <p:nvSpPr>
            <p:cNvPr id="20" name="_s1044"/>
            <p:cNvSpPr>
              <a:spLocks noChangeArrowheads="1"/>
            </p:cNvSpPr>
            <p:nvPr/>
          </p:nvSpPr>
          <p:spPr bwMode="auto">
            <a:xfrm>
              <a:off x="6187" y="2170"/>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绩效考核</a:t>
              </a:r>
            </a:p>
          </p:txBody>
        </p:sp>
        <p:sp>
          <p:nvSpPr>
            <p:cNvPr id="21" name="_s1045"/>
            <p:cNvSpPr>
              <a:spLocks noChangeArrowheads="1"/>
            </p:cNvSpPr>
            <p:nvPr/>
          </p:nvSpPr>
          <p:spPr bwMode="auto">
            <a:xfrm>
              <a:off x="8202" y="2170"/>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财务管理</a:t>
              </a:r>
            </a:p>
            <a:p>
              <a:pPr algn="ctr"/>
              <a:r>
                <a:rPr lang="zh-CN" altLang="en-US" sz="1600" b="1">
                  <a:solidFill>
                    <a:schemeClr val="bg1"/>
                  </a:solidFill>
                  <a:ea typeface="宋体" pitchFamily="2" charset="-122"/>
                </a:rPr>
                <a:t>资金优化</a:t>
              </a:r>
            </a:p>
          </p:txBody>
        </p:sp>
        <p:sp>
          <p:nvSpPr>
            <p:cNvPr id="22" name="_s1046"/>
            <p:cNvSpPr>
              <a:spLocks noChangeArrowheads="1"/>
            </p:cNvSpPr>
            <p:nvPr/>
          </p:nvSpPr>
          <p:spPr bwMode="auto">
            <a:xfrm>
              <a:off x="7195" y="2170"/>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兼并收购</a:t>
              </a:r>
            </a:p>
            <a:p>
              <a:pPr algn="ctr"/>
              <a:r>
                <a:rPr lang="zh-CN" altLang="en-US" sz="1600" b="1">
                  <a:solidFill>
                    <a:schemeClr val="bg1"/>
                  </a:solidFill>
                  <a:ea typeface="宋体" pitchFamily="2" charset="-122"/>
                </a:rPr>
                <a:t>价值评估</a:t>
              </a:r>
            </a:p>
            <a:p>
              <a:pPr algn="ctr"/>
              <a:endParaRPr lang="en-US" altLang="zh-CN" sz="1600" b="1">
                <a:solidFill>
                  <a:schemeClr val="bg1"/>
                </a:solidFill>
                <a:ea typeface="宋体" pitchFamily="2" charset="-122"/>
              </a:endParaRPr>
            </a:p>
          </p:txBody>
        </p:sp>
        <p:sp>
          <p:nvSpPr>
            <p:cNvPr id="23" name="_s1047"/>
            <p:cNvSpPr>
              <a:spLocks noChangeArrowheads="1"/>
            </p:cNvSpPr>
            <p:nvPr/>
          </p:nvSpPr>
          <p:spPr bwMode="auto">
            <a:xfrm>
              <a:off x="4675" y="1738"/>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套期保值</a:t>
              </a:r>
            </a:p>
            <a:p>
              <a:pPr algn="ctr"/>
              <a:r>
                <a:rPr lang="zh-CN" altLang="en-US" sz="1600" b="1">
                  <a:solidFill>
                    <a:schemeClr val="bg1"/>
                  </a:solidFill>
                  <a:ea typeface="宋体" pitchFamily="2" charset="-122"/>
                </a:rPr>
                <a:t>功能</a:t>
              </a:r>
            </a:p>
          </p:txBody>
        </p:sp>
        <p:sp>
          <p:nvSpPr>
            <p:cNvPr id="24" name="_s1048"/>
            <p:cNvSpPr>
              <a:spLocks noChangeArrowheads="1"/>
            </p:cNvSpPr>
            <p:nvPr/>
          </p:nvSpPr>
          <p:spPr bwMode="auto">
            <a:xfrm>
              <a:off x="3667" y="1738"/>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价格发现</a:t>
              </a:r>
            </a:p>
            <a:p>
              <a:pPr algn="ctr"/>
              <a:r>
                <a:rPr lang="zh-CN" altLang="en-US" sz="1600" b="1">
                  <a:solidFill>
                    <a:schemeClr val="bg1"/>
                  </a:solidFill>
                  <a:ea typeface="宋体" pitchFamily="2" charset="-122"/>
                </a:rPr>
                <a:t>功能</a:t>
              </a:r>
            </a:p>
          </p:txBody>
        </p:sp>
        <p:sp>
          <p:nvSpPr>
            <p:cNvPr id="25" name="_s1049"/>
            <p:cNvSpPr>
              <a:spLocks noChangeArrowheads="1"/>
            </p:cNvSpPr>
            <p:nvPr/>
          </p:nvSpPr>
          <p:spPr bwMode="auto">
            <a:xfrm>
              <a:off x="1148" y="2170"/>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生产经营</a:t>
              </a:r>
            </a:p>
            <a:p>
              <a:pPr algn="ctr"/>
              <a:r>
                <a:rPr lang="zh-CN" altLang="en-US" sz="1600" b="1">
                  <a:solidFill>
                    <a:schemeClr val="bg1"/>
                  </a:solidFill>
                  <a:ea typeface="宋体" pitchFamily="2" charset="-122"/>
                </a:rPr>
                <a:t>计划制定</a:t>
              </a:r>
            </a:p>
          </p:txBody>
        </p:sp>
        <p:sp>
          <p:nvSpPr>
            <p:cNvPr id="26" name="_s1050"/>
            <p:cNvSpPr>
              <a:spLocks noChangeArrowheads="1"/>
            </p:cNvSpPr>
            <p:nvPr/>
          </p:nvSpPr>
          <p:spPr bwMode="auto">
            <a:xfrm>
              <a:off x="4171" y="2170"/>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存货管理</a:t>
              </a:r>
            </a:p>
          </p:txBody>
        </p:sp>
        <p:sp>
          <p:nvSpPr>
            <p:cNvPr id="27" name="_s1051"/>
            <p:cNvSpPr>
              <a:spLocks noChangeArrowheads="1"/>
            </p:cNvSpPr>
            <p:nvPr/>
          </p:nvSpPr>
          <p:spPr bwMode="auto">
            <a:xfrm>
              <a:off x="3163" y="2170"/>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产品质量</a:t>
              </a:r>
              <a:endParaRPr lang="en-US" altLang="zh-CN" sz="1600" b="1">
                <a:solidFill>
                  <a:schemeClr val="bg1"/>
                </a:solidFill>
                <a:ea typeface="宋体" pitchFamily="2" charset="-122"/>
              </a:endParaRPr>
            </a:p>
            <a:p>
              <a:pPr algn="ctr"/>
              <a:r>
                <a:rPr lang="zh-CN" altLang="en-US" sz="1600" b="1">
                  <a:solidFill>
                    <a:schemeClr val="bg1"/>
                  </a:solidFill>
                  <a:ea typeface="宋体" pitchFamily="2" charset="-122"/>
                </a:rPr>
                <a:t>管理</a:t>
              </a:r>
            </a:p>
          </p:txBody>
        </p:sp>
        <p:sp>
          <p:nvSpPr>
            <p:cNvPr id="28" name="_s1052"/>
            <p:cNvSpPr>
              <a:spLocks noChangeArrowheads="1"/>
            </p:cNvSpPr>
            <p:nvPr/>
          </p:nvSpPr>
          <p:spPr bwMode="auto">
            <a:xfrm>
              <a:off x="2156" y="2170"/>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zh-CN" altLang="en-US" sz="1600" b="1">
                  <a:solidFill>
                    <a:schemeClr val="bg1"/>
                  </a:solidFill>
                  <a:ea typeface="宋体" pitchFamily="2" charset="-122"/>
                </a:rPr>
                <a:t>生产成本</a:t>
              </a:r>
            </a:p>
            <a:p>
              <a:pPr algn="ctr"/>
              <a:r>
                <a:rPr lang="zh-CN" altLang="en-US" sz="1600" b="1">
                  <a:solidFill>
                    <a:schemeClr val="bg1"/>
                  </a:solidFill>
                  <a:ea typeface="宋体" pitchFamily="2" charset="-122"/>
                </a:rPr>
                <a:t>控制</a:t>
              </a:r>
            </a:p>
          </p:txBody>
        </p:sp>
      </p:grpSp>
      <p:sp>
        <p:nvSpPr>
          <p:cNvPr id="29"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期货市场对企业经营管理的衍生作用</a:t>
            </a:r>
            <a:endParaRPr lang="en-US" altLang="zh-CN" sz="2400" b="1" dirty="0">
              <a:solidFill>
                <a:schemeClr val="bg1"/>
              </a:solidFill>
            </a:endParaRPr>
          </a:p>
        </p:txBody>
      </p:sp>
    </p:spTree>
    <p:extLst>
      <p:ext uri="{BB962C8B-B14F-4D97-AF65-F5344CB8AC3E}">
        <p14:creationId xmlns:p14="http://schemas.microsoft.com/office/powerpoint/2010/main" val="22582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a:grpSpLocks noChangeAspect="1"/>
          </p:cNvGrpSpPr>
          <p:nvPr/>
        </p:nvGrpSpPr>
        <p:grpSpPr>
          <a:xfrm>
            <a:off x="2267744" y="1412776"/>
            <a:ext cx="5120640" cy="5118736"/>
            <a:chOff x="2514600" y="1844675"/>
            <a:chExt cx="4267200" cy="4265613"/>
          </a:xfrm>
        </p:grpSpPr>
        <p:grpSp>
          <p:nvGrpSpPr>
            <p:cNvPr id="2" name="Group 211"/>
            <p:cNvGrpSpPr>
              <a:grpSpLocks/>
            </p:cNvGrpSpPr>
            <p:nvPr/>
          </p:nvGrpSpPr>
          <p:grpSpPr bwMode="auto">
            <a:xfrm>
              <a:off x="2555875" y="3638550"/>
              <a:ext cx="762000" cy="665163"/>
              <a:chOff x="1110" y="2656"/>
              <a:chExt cx="1549" cy="1351"/>
            </a:xfrm>
          </p:grpSpPr>
          <p:sp>
            <p:nvSpPr>
              <p:cNvPr id="3" name="AutoShape 212"/>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4" name="AutoShape 21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5" name="AutoShape 214"/>
              <p:cNvSpPr>
                <a:spLocks noChangeArrowheads="1"/>
              </p:cNvSpPr>
              <p:nvPr/>
            </p:nvSpPr>
            <p:spPr bwMode="gray">
              <a:xfrm>
                <a:off x="1200" y="2736"/>
                <a:ext cx="1350" cy="1168"/>
              </a:xfrm>
              <a:prstGeom prst="hexagon">
                <a:avLst>
                  <a:gd name="adj" fmla="val 28896"/>
                  <a:gd name="vf" fmla="val 115470"/>
                </a:avLst>
              </a:prstGeom>
              <a:gradFill rotWithShape="1">
                <a:gsLst>
                  <a:gs pos="0">
                    <a:srgbClr val="5D8FBA"/>
                  </a:gs>
                  <a:gs pos="50000">
                    <a:srgbClr val="004F93"/>
                  </a:gs>
                  <a:gs pos="100000">
                    <a:srgbClr val="5D8FBA"/>
                  </a:gs>
                </a:gsLst>
                <a:lin ang="2700000" scaled="1"/>
              </a:gradFill>
              <a:ln w="9525">
                <a:solidFill>
                  <a:srgbClr val="3333FF"/>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grpSp>
        <p:grpSp>
          <p:nvGrpSpPr>
            <p:cNvPr id="6" name="Group 215"/>
            <p:cNvGrpSpPr>
              <a:grpSpLocks/>
            </p:cNvGrpSpPr>
            <p:nvPr/>
          </p:nvGrpSpPr>
          <p:grpSpPr bwMode="auto">
            <a:xfrm>
              <a:off x="2514600" y="4552950"/>
              <a:ext cx="762000" cy="665163"/>
              <a:chOff x="3174" y="2656"/>
              <a:chExt cx="1549" cy="1351"/>
            </a:xfrm>
          </p:grpSpPr>
          <p:sp>
            <p:nvSpPr>
              <p:cNvPr id="7" name="AutoShape 216"/>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8" name="AutoShape 21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9" name="AutoShape 218"/>
              <p:cNvSpPr>
                <a:spLocks noChangeArrowheads="1"/>
              </p:cNvSpPr>
              <p:nvPr/>
            </p:nvSpPr>
            <p:spPr bwMode="gray">
              <a:xfrm>
                <a:off x="3264" y="2736"/>
                <a:ext cx="1350" cy="1168"/>
              </a:xfrm>
              <a:prstGeom prst="hexagon">
                <a:avLst>
                  <a:gd name="adj" fmla="val 28896"/>
                  <a:gd name="vf" fmla="val 115470"/>
                </a:avLst>
              </a:prstGeom>
              <a:gradFill rotWithShape="1">
                <a:gsLst>
                  <a:gs pos="0">
                    <a:srgbClr val="65C4FF"/>
                  </a:gs>
                  <a:gs pos="100000">
                    <a:srgbClr val="009EFF"/>
                  </a:gs>
                </a:gsLst>
                <a:lin ang="2700000" scaled="1"/>
              </a:gradFill>
              <a:ln w="9525">
                <a:solidFill>
                  <a:srgbClr val="3333FF"/>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grpSp>
        <p:sp>
          <p:nvSpPr>
            <p:cNvPr id="10" name="Line 219"/>
            <p:cNvSpPr>
              <a:spLocks noChangeShapeType="1"/>
            </p:cNvSpPr>
            <p:nvPr/>
          </p:nvSpPr>
          <p:spPr bwMode="auto">
            <a:xfrm>
              <a:off x="3238500" y="4248150"/>
              <a:ext cx="3238500" cy="0"/>
            </a:xfrm>
            <a:prstGeom prst="line">
              <a:avLst/>
            </a:prstGeom>
            <a:noFill/>
            <a:ln w="25400">
              <a:solidFill>
                <a:schemeClr val="tx2"/>
              </a:solidFill>
              <a:prstDash val="sysDot"/>
              <a:round/>
              <a:headEnd/>
              <a:tailEnd type="oval" w="med" len="med"/>
            </a:ln>
          </p:spPr>
          <p:txBody>
            <a:bodyPr wrap="none" anchor="ctr"/>
            <a:lstStyle/>
            <a:p>
              <a:endParaRPr lang="zh-CN" altLang="en-US" sz="2400">
                <a:latin typeface="微软雅黑" pitchFamily="34" charset="-122"/>
              </a:endParaRPr>
            </a:p>
          </p:txBody>
        </p:sp>
        <p:sp>
          <p:nvSpPr>
            <p:cNvPr id="11" name="Text Box 220"/>
            <p:cNvSpPr txBox="1">
              <a:spLocks noChangeArrowheads="1"/>
            </p:cNvSpPr>
            <p:nvPr/>
          </p:nvSpPr>
          <p:spPr bwMode="auto">
            <a:xfrm>
              <a:off x="2627313" y="3714750"/>
              <a:ext cx="3886200" cy="384721"/>
            </a:xfrm>
            <a:prstGeom prst="rect">
              <a:avLst/>
            </a:prstGeom>
            <a:noFill/>
            <a:ln w="9525" algn="ctr">
              <a:noFill/>
              <a:miter lim="800000"/>
              <a:headEnd/>
              <a:tailEnd/>
            </a:ln>
          </p:spPr>
          <p:txBody>
            <a:bodyPr>
              <a:spAutoFit/>
            </a:bodyPr>
            <a:lstStyle/>
            <a:p>
              <a:pPr algn="ctr">
                <a:lnSpc>
                  <a:spcPct val="100000"/>
                </a:lnSpc>
                <a:spcBef>
                  <a:spcPct val="0"/>
                </a:spcBef>
                <a:buFontTx/>
                <a:buNone/>
              </a:pPr>
              <a:r>
                <a:rPr lang="zh-CN" altLang="en-US" sz="2400" dirty="0" smtClean="0">
                  <a:latin typeface="微软雅黑" pitchFamily="34" charset="-122"/>
                </a:rPr>
                <a:t>      买空卖空，双向交易</a:t>
              </a:r>
              <a:endParaRPr lang="zh-CN" altLang="en-US" sz="2400" dirty="0">
                <a:latin typeface="微软雅黑" pitchFamily="34" charset="-122"/>
              </a:endParaRPr>
            </a:p>
          </p:txBody>
        </p:sp>
        <p:sp>
          <p:nvSpPr>
            <p:cNvPr id="12" name="Line 222"/>
            <p:cNvSpPr>
              <a:spLocks noChangeShapeType="1"/>
            </p:cNvSpPr>
            <p:nvPr/>
          </p:nvSpPr>
          <p:spPr bwMode="auto">
            <a:xfrm>
              <a:off x="3238500" y="5162550"/>
              <a:ext cx="3238500" cy="0"/>
            </a:xfrm>
            <a:prstGeom prst="line">
              <a:avLst/>
            </a:prstGeom>
            <a:noFill/>
            <a:ln w="25400">
              <a:solidFill>
                <a:schemeClr val="tx2"/>
              </a:solidFill>
              <a:prstDash val="sysDot"/>
              <a:round/>
              <a:headEnd/>
              <a:tailEnd type="oval" w="med" len="med"/>
            </a:ln>
          </p:spPr>
          <p:txBody>
            <a:bodyPr wrap="none" anchor="ctr"/>
            <a:lstStyle/>
            <a:p>
              <a:endParaRPr lang="zh-CN" altLang="en-US" sz="2400">
                <a:latin typeface="微软雅黑" pitchFamily="34" charset="-122"/>
              </a:endParaRPr>
            </a:p>
          </p:txBody>
        </p:sp>
        <p:sp>
          <p:nvSpPr>
            <p:cNvPr id="13" name="Text Box 223"/>
            <p:cNvSpPr txBox="1">
              <a:spLocks noChangeArrowheads="1"/>
            </p:cNvSpPr>
            <p:nvPr/>
          </p:nvSpPr>
          <p:spPr bwMode="auto">
            <a:xfrm>
              <a:off x="2630488" y="4629150"/>
              <a:ext cx="3886200" cy="461665"/>
            </a:xfrm>
            <a:prstGeom prst="rect">
              <a:avLst/>
            </a:prstGeom>
            <a:noFill/>
            <a:ln w="9525" algn="ctr">
              <a:noFill/>
              <a:miter lim="800000"/>
              <a:headEnd/>
              <a:tailEnd/>
            </a:ln>
          </p:spPr>
          <p:txBody>
            <a:bodyPr>
              <a:spAutoFit/>
            </a:bodyPr>
            <a:lstStyle/>
            <a:p>
              <a:pPr algn="ctr">
                <a:lnSpc>
                  <a:spcPct val="100000"/>
                </a:lnSpc>
                <a:spcBef>
                  <a:spcPct val="0"/>
                </a:spcBef>
                <a:buFontTx/>
                <a:buNone/>
              </a:pPr>
              <a:r>
                <a:rPr lang="zh-CN" altLang="en-US" sz="2400">
                  <a:latin typeface="微软雅黑" pitchFamily="34" charset="-122"/>
                </a:rPr>
                <a:t>到期交割</a:t>
              </a:r>
            </a:p>
          </p:txBody>
        </p:sp>
        <p:sp>
          <p:nvSpPr>
            <p:cNvPr id="14" name="Text Box 258"/>
            <p:cNvSpPr txBox="1">
              <a:spLocks noChangeArrowheads="1"/>
            </p:cNvSpPr>
            <p:nvPr/>
          </p:nvSpPr>
          <p:spPr bwMode="gray">
            <a:xfrm>
              <a:off x="2741234" y="3706813"/>
              <a:ext cx="373820" cy="461665"/>
            </a:xfrm>
            <a:prstGeom prst="rect">
              <a:avLst/>
            </a:prstGeom>
            <a:noFill/>
            <a:ln w="9525" algn="ctr">
              <a:noFill/>
              <a:miter lim="800000"/>
              <a:headEnd/>
              <a:tailEnd/>
            </a:ln>
          </p:spPr>
          <p:txBody>
            <a:bodyPr wrap="none">
              <a:spAutoFit/>
            </a:bodyPr>
            <a:lstStyle/>
            <a:p>
              <a:pPr algn="ctr">
                <a:lnSpc>
                  <a:spcPct val="100000"/>
                </a:lnSpc>
                <a:spcBef>
                  <a:spcPct val="0"/>
                </a:spcBef>
                <a:buFontTx/>
                <a:buNone/>
              </a:pPr>
              <a:r>
                <a:rPr lang="en-US" altLang="zh-CN" sz="2400" b="1">
                  <a:solidFill>
                    <a:schemeClr val="bg1"/>
                  </a:solidFill>
                  <a:latin typeface="微软雅黑" pitchFamily="34" charset="-122"/>
                </a:rPr>
                <a:t>3</a:t>
              </a:r>
            </a:p>
          </p:txBody>
        </p:sp>
        <p:sp>
          <p:nvSpPr>
            <p:cNvPr id="15" name="Text Box 259"/>
            <p:cNvSpPr txBox="1">
              <a:spLocks noChangeArrowheads="1"/>
            </p:cNvSpPr>
            <p:nvPr/>
          </p:nvSpPr>
          <p:spPr bwMode="gray">
            <a:xfrm>
              <a:off x="2699959" y="4622800"/>
              <a:ext cx="373820" cy="461665"/>
            </a:xfrm>
            <a:prstGeom prst="rect">
              <a:avLst/>
            </a:prstGeom>
            <a:noFill/>
            <a:ln w="9525" algn="ctr">
              <a:noFill/>
              <a:miter lim="800000"/>
              <a:headEnd/>
              <a:tailEnd/>
            </a:ln>
          </p:spPr>
          <p:txBody>
            <a:bodyPr wrap="none">
              <a:spAutoFit/>
            </a:bodyPr>
            <a:lstStyle/>
            <a:p>
              <a:pPr algn="ctr">
                <a:lnSpc>
                  <a:spcPct val="100000"/>
                </a:lnSpc>
                <a:spcBef>
                  <a:spcPct val="0"/>
                </a:spcBef>
                <a:buFontTx/>
                <a:buNone/>
              </a:pPr>
              <a:r>
                <a:rPr lang="en-US" altLang="zh-CN" sz="2400" b="1">
                  <a:solidFill>
                    <a:schemeClr val="tx2"/>
                  </a:solidFill>
                  <a:latin typeface="微软雅黑" pitchFamily="34" charset="-122"/>
                </a:rPr>
                <a:t>4</a:t>
              </a:r>
            </a:p>
          </p:txBody>
        </p:sp>
        <p:grpSp>
          <p:nvGrpSpPr>
            <p:cNvPr id="16" name="Group 260"/>
            <p:cNvGrpSpPr>
              <a:grpSpLocks/>
            </p:cNvGrpSpPr>
            <p:nvPr/>
          </p:nvGrpSpPr>
          <p:grpSpPr bwMode="auto">
            <a:xfrm>
              <a:off x="2555875" y="1844675"/>
              <a:ext cx="762000" cy="665163"/>
              <a:chOff x="1110" y="2656"/>
              <a:chExt cx="1549" cy="1351"/>
            </a:xfrm>
          </p:grpSpPr>
          <p:sp>
            <p:nvSpPr>
              <p:cNvPr id="17" name="AutoShape 26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18" name="AutoShape 26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19" name="AutoShape 263"/>
              <p:cNvSpPr>
                <a:spLocks noChangeArrowheads="1"/>
              </p:cNvSpPr>
              <p:nvPr/>
            </p:nvSpPr>
            <p:spPr bwMode="gray">
              <a:xfrm>
                <a:off x="1200" y="2736"/>
                <a:ext cx="1350" cy="1168"/>
              </a:xfrm>
              <a:prstGeom prst="hexagon">
                <a:avLst>
                  <a:gd name="adj" fmla="val 28896"/>
                  <a:gd name="vf" fmla="val 115470"/>
                </a:avLst>
              </a:prstGeom>
              <a:gradFill rotWithShape="1">
                <a:gsLst>
                  <a:gs pos="0">
                    <a:srgbClr val="5D8FBA"/>
                  </a:gs>
                  <a:gs pos="50000">
                    <a:srgbClr val="004F93"/>
                  </a:gs>
                  <a:gs pos="100000">
                    <a:srgbClr val="5D8FBA"/>
                  </a:gs>
                </a:gsLst>
                <a:lin ang="2700000" scaled="1"/>
              </a:gradFill>
              <a:ln w="9525">
                <a:solidFill>
                  <a:srgbClr val="3333FF"/>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grpSp>
        <p:grpSp>
          <p:nvGrpSpPr>
            <p:cNvPr id="20" name="Group 264"/>
            <p:cNvGrpSpPr>
              <a:grpSpLocks/>
            </p:cNvGrpSpPr>
            <p:nvPr/>
          </p:nvGrpSpPr>
          <p:grpSpPr bwMode="auto">
            <a:xfrm>
              <a:off x="2555875" y="2759075"/>
              <a:ext cx="762000" cy="665163"/>
              <a:chOff x="3174" y="2656"/>
              <a:chExt cx="1549" cy="1351"/>
            </a:xfrm>
          </p:grpSpPr>
          <p:sp>
            <p:nvSpPr>
              <p:cNvPr id="21" name="AutoShape 265"/>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22" name="AutoShape 26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23" name="AutoShape 267"/>
              <p:cNvSpPr>
                <a:spLocks noChangeArrowheads="1"/>
              </p:cNvSpPr>
              <p:nvPr/>
            </p:nvSpPr>
            <p:spPr bwMode="gray">
              <a:xfrm>
                <a:off x="3264" y="2736"/>
                <a:ext cx="1350" cy="1168"/>
              </a:xfrm>
              <a:prstGeom prst="hexagon">
                <a:avLst>
                  <a:gd name="adj" fmla="val 28896"/>
                  <a:gd name="vf" fmla="val 115470"/>
                </a:avLst>
              </a:prstGeom>
              <a:gradFill rotWithShape="1">
                <a:gsLst>
                  <a:gs pos="0">
                    <a:srgbClr val="65C4FF"/>
                  </a:gs>
                  <a:gs pos="100000">
                    <a:srgbClr val="009EFF"/>
                  </a:gs>
                </a:gsLst>
                <a:lin ang="2700000" scaled="1"/>
              </a:gradFill>
              <a:ln w="9525">
                <a:solidFill>
                  <a:srgbClr val="3333FF"/>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grpSp>
        <p:sp>
          <p:nvSpPr>
            <p:cNvPr id="24" name="Line 268"/>
            <p:cNvSpPr>
              <a:spLocks noChangeShapeType="1"/>
            </p:cNvSpPr>
            <p:nvPr/>
          </p:nvSpPr>
          <p:spPr bwMode="auto">
            <a:xfrm>
              <a:off x="3238500" y="2454275"/>
              <a:ext cx="3238500" cy="0"/>
            </a:xfrm>
            <a:prstGeom prst="line">
              <a:avLst/>
            </a:prstGeom>
            <a:noFill/>
            <a:ln w="25400">
              <a:solidFill>
                <a:schemeClr val="tx2"/>
              </a:solidFill>
              <a:prstDash val="sysDot"/>
              <a:round/>
              <a:headEnd/>
              <a:tailEnd type="oval" w="med" len="med"/>
            </a:ln>
          </p:spPr>
          <p:txBody>
            <a:bodyPr wrap="none" anchor="ctr"/>
            <a:lstStyle/>
            <a:p>
              <a:endParaRPr lang="zh-CN" altLang="en-US" sz="2400">
                <a:latin typeface="微软雅黑" pitchFamily="34" charset="-122"/>
              </a:endParaRPr>
            </a:p>
          </p:txBody>
        </p:sp>
        <p:sp>
          <p:nvSpPr>
            <p:cNvPr id="25" name="Text Box 269"/>
            <p:cNvSpPr txBox="1">
              <a:spLocks noChangeArrowheads="1"/>
            </p:cNvSpPr>
            <p:nvPr/>
          </p:nvSpPr>
          <p:spPr bwMode="auto">
            <a:xfrm>
              <a:off x="2630488" y="1920875"/>
              <a:ext cx="3886200" cy="461665"/>
            </a:xfrm>
            <a:prstGeom prst="rect">
              <a:avLst/>
            </a:prstGeom>
            <a:noFill/>
            <a:ln w="9525" algn="ctr">
              <a:noFill/>
              <a:miter lim="800000"/>
              <a:headEnd/>
              <a:tailEnd/>
            </a:ln>
          </p:spPr>
          <p:txBody>
            <a:bodyPr>
              <a:spAutoFit/>
            </a:bodyPr>
            <a:lstStyle/>
            <a:p>
              <a:pPr algn="ctr">
                <a:lnSpc>
                  <a:spcPct val="100000"/>
                </a:lnSpc>
                <a:spcBef>
                  <a:spcPct val="0"/>
                </a:spcBef>
                <a:buFontTx/>
                <a:buNone/>
              </a:pPr>
              <a:r>
                <a:rPr lang="zh-CN" altLang="en-US" sz="2400">
                  <a:latin typeface="微软雅黑" pitchFamily="34" charset="-122"/>
                </a:rPr>
                <a:t>保证金</a:t>
              </a:r>
            </a:p>
          </p:txBody>
        </p:sp>
        <p:sp>
          <p:nvSpPr>
            <p:cNvPr id="26" name="Line 270"/>
            <p:cNvSpPr>
              <a:spLocks noChangeShapeType="1"/>
            </p:cNvSpPr>
            <p:nvPr/>
          </p:nvSpPr>
          <p:spPr bwMode="auto">
            <a:xfrm>
              <a:off x="3238500" y="3368675"/>
              <a:ext cx="3238500" cy="0"/>
            </a:xfrm>
            <a:prstGeom prst="line">
              <a:avLst/>
            </a:prstGeom>
            <a:noFill/>
            <a:ln w="25400">
              <a:solidFill>
                <a:schemeClr val="tx2"/>
              </a:solidFill>
              <a:prstDash val="sysDot"/>
              <a:round/>
              <a:headEnd/>
              <a:tailEnd type="oval" w="med" len="med"/>
            </a:ln>
          </p:spPr>
          <p:txBody>
            <a:bodyPr wrap="none" anchor="ctr"/>
            <a:lstStyle/>
            <a:p>
              <a:endParaRPr lang="zh-CN" altLang="en-US" sz="2400">
                <a:latin typeface="微软雅黑" pitchFamily="34" charset="-122"/>
              </a:endParaRPr>
            </a:p>
          </p:txBody>
        </p:sp>
        <p:sp>
          <p:nvSpPr>
            <p:cNvPr id="27" name="Text Box 271"/>
            <p:cNvSpPr txBox="1">
              <a:spLocks noChangeArrowheads="1"/>
            </p:cNvSpPr>
            <p:nvPr/>
          </p:nvSpPr>
          <p:spPr bwMode="auto">
            <a:xfrm>
              <a:off x="2630488" y="2835275"/>
              <a:ext cx="3886200" cy="461665"/>
            </a:xfrm>
            <a:prstGeom prst="rect">
              <a:avLst/>
            </a:prstGeom>
            <a:noFill/>
            <a:ln w="9525" algn="ctr">
              <a:noFill/>
              <a:miter lim="800000"/>
              <a:headEnd/>
              <a:tailEnd/>
            </a:ln>
          </p:spPr>
          <p:txBody>
            <a:bodyPr>
              <a:spAutoFit/>
            </a:bodyPr>
            <a:lstStyle/>
            <a:p>
              <a:pPr algn="ctr">
                <a:lnSpc>
                  <a:spcPct val="100000"/>
                </a:lnSpc>
                <a:spcBef>
                  <a:spcPct val="0"/>
                </a:spcBef>
                <a:buFontTx/>
                <a:buNone/>
              </a:pPr>
              <a:r>
                <a:rPr lang="en-US" altLang="zh-CN" sz="2400" dirty="0">
                  <a:latin typeface="微软雅黑" pitchFamily="34" charset="-122"/>
                </a:rPr>
                <a:t>T+0</a:t>
              </a:r>
              <a:r>
                <a:rPr lang="zh-CN" altLang="en-US" sz="2400" dirty="0">
                  <a:latin typeface="微软雅黑" pitchFamily="34" charset="-122"/>
                </a:rPr>
                <a:t>交易</a:t>
              </a:r>
            </a:p>
          </p:txBody>
        </p:sp>
        <p:sp>
          <p:nvSpPr>
            <p:cNvPr id="28" name="Text Box 272"/>
            <p:cNvSpPr txBox="1">
              <a:spLocks noChangeArrowheads="1"/>
            </p:cNvSpPr>
            <p:nvPr/>
          </p:nvSpPr>
          <p:spPr bwMode="gray">
            <a:xfrm>
              <a:off x="2741234" y="1912938"/>
              <a:ext cx="373820" cy="461665"/>
            </a:xfrm>
            <a:prstGeom prst="rect">
              <a:avLst/>
            </a:prstGeom>
            <a:noFill/>
            <a:ln w="9525" algn="ctr">
              <a:noFill/>
              <a:miter lim="800000"/>
              <a:headEnd/>
              <a:tailEnd/>
            </a:ln>
          </p:spPr>
          <p:txBody>
            <a:bodyPr wrap="none">
              <a:spAutoFit/>
            </a:bodyPr>
            <a:lstStyle/>
            <a:p>
              <a:pPr algn="ctr">
                <a:lnSpc>
                  <a:spcPct val="100000"/>
                </a:lnSpc>
                <a:spcBef>
                  <a:spcPct val="0"/>
                </a:spcBef>
                <a:buFontTx/>
                <a:buNone/>
              </a:pPr>
              <a:r>
                <a:rPr lang="en-US" altLang="zh-CN" sz="2400" b="1" dirty="0">
                  <a:solidFill>
                    <a:schemeClr val="bg1"/>
                  </a:solidFill>
                  <a:latin typeface="微软雅黑" pitchFamily="34" charset="-122"/>
                </a:rPr>
                <a:t>1</a:t>
              </a:r>
            </a:p>
          </p:txBody>
        </p:sp>
        <p:sp>
          <p:nvSpPr>
            <p:cNvPr id="29" name="Text Box 273"/>
            <p:cNvSpPr txBox="1">
              <a:spLocks noChangeArrowheads="1"/>
            </p:cNvSpPr>
            <p:nvPr/>
          </p:nvSpPr>
          <p:spPr bwMode="gray">
            <a:xfrm>
              <a:off x="2741234" y="2828925"/>
              <a:ext cx="373820" cy="461665"/>
            </a:xfrm>
            <a:prstGeom prst="rect">
              <a:avLst/>
            </a:prstGeom>
            <a:noFill/>
            <a:ln w="9525" algn="ctr">
              <a:noFill/>
              <a:miter lim="800000"/>
              <a:headEnd/>
              <a:tailEnd/>
            </a:ln>
          </p:spPr>
          <p:txBody>
            <a:bodyPr wrap="none">
              <a:spAutoFit/>
            </a:bodyPr>
            <a:lstStyle/>
            <a:p>
              <a:pPr algn="ctr">
                <a:lnSpc>
                  <a:spcPct val="100000"/>
                </a:lnSpc>
                <a:spcBef>
                  <a:spcPct val="0"/>
                </a:spcBef>
                <a:buFontTx/>
                <a:buNone/>
              </a:pPr>
              <a:r>
                <a:rPr lang="en-US" altLang="zh-CN" sz="2400" b="1">
                  <a:solidFill>
                    <a:schemeClr val="tx2"/>
                  </a:solidFill>
                  <a:latin typeface="微软雅黑" pitchFamily="34" charset="-122"/>
                </a:rPr>
                <a:t>2</a:t>
              </a:r>
            </a:p>
          </p:txBody>
        </p:sp>
        <p:grpSp>
          <p:nvGrpSpPr>
            <p:cNvPr id="30" name="Group 288"/>
            <p:cNvGrpSpPr>
              <a:grpSpLocks/>
            </p:cNvGrpSpPr>
            <p:nvPr/>
          </p:nvGrpSpPr>
          <p:grpSpPr bwMode="auto">
            <a:xfrm>
              <a:off x="2514600" y="5445125"/>
              <a:ext cx="762000" cy="665163"/>
              <a:chOff x="1110" y="2656"/>
              <a:chExt cx="1549" cy="1351"/>
            </a:xfrm>
          </p:grpSpPr>
          <p:sp>
            <p:nvSpPr>
              <p:cNvPr id="31" name="AutoShape 28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32" name="AutoShape 2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sp>
            <p:nvSpPr>
              <p:cNvPr id="33" name="AutoShape 291"/>
              <p:cNvSpPr>
                <a:spLocks noChangeArrowheads="1"/>
              </p:cNvSpPr>
              <p:nvPr/>
            </p:nvSpPr>
            <p:spPr bwMode="gray">
              <a:xfrm>
                <a:off x="1200" y="2736"/>
                <a:ext cx="1350" cy="1168"/>
              </a:xfrm>
              <a:prstGeom prst="hexagon">
                <a:avLst>
                  <a:gd name="adj" fmla="val 28896"/>
                  <a:gd name="vf" fmla="val 115470"/>
                </a:avLst>
              </a:prstGeom>
              <a:gradFill rotWithShape="1">
                <a:gsLst>
                  <a:gs pos="0">
                    <a:srgbClr val="5D8FBA"/>
                  </a:gs>
                  <a:gs pos="50000">
                    <a:srgbClr val="004F93"/>
                  </a:gs>
                  <a:gs pos="100000">
                    <a:srgbClr val="5D8FBA"/>
                  </a:gs>
                </a:gsLst>
                <a:lin ang="2700000" scaled="1"/>
              </a:gradFill>
              <a:ln w="9525">
                <a:solidFill>
                  <a:srgbClr val="3333FF"/>
                </a:solidFill>
                <a:miter lim="800000"/>
                <a:headEnd/>
                <a:tailEnd/>
              </a:ln>
            </p:spPr>
            <p:txBody>
              <a:bodyPr wrap="none" anchor="ctr"/>
              <a:lstStyle/>
              <a:p>
                <a:pPr eaLnBrk="1" hangingPunct="1">
                  <a:lnSpc>
                    <a:spcPct val="100000"/>
                  </a:lnSpc>
                  <a:spcBef>
                    <a:spcPct val="0"/>
                  </a:spcBef>
                  <a:buFontTx/>
                  <a:buNone/>
                </a:pPr>
                <a:endParaRPr lang="zh-CN" altLang="en-US" sz="2400">
                  <a:latin typeface="微软雅黑" pitchFamily="34" charset="-122"/>
                </a:endParaRPr>
              </a:p>
            </p:txBody>
          </p:sp>
        </p:grpSp>
        <p:sp>
          <p:nvSpPr>
            <p:cNvPr id="34" name="Line 292"/>
            <p:cNvSpPr>
              <a:spLocks noChangeShapeType="1"/>
            </p:cNvSpPr>
            <p:nvPr/>
          </p:nvSpPr>
          <p:spPr bwMode="auto">
            <a:xfrm>
              <a:off x="3238500" y="6054725"/>
              <a:ext cx="3238500" cy="0"/>
            </a:xfrm>
            <a:prstGeom prst="line">
              <a:avLst/>
            </a:prstGeom>
            <a:noFill/>
            <a:ln w="25400">
              <a:solidFill>
                <a:schemeClr val="tx2"/>
              </a:solidFill>
              <a:prstDash val="sysDot"/>
              <a:round/>
              <a:headEnd/>
              <a:tailEnd type="oval" w="med" len="med"/>
            </a:ln>
          </p:spPr>
          <p:txBody>
            <a:bodyPr wrap="none" anchor="ctr"/>
            <a:lstStyle/>
            <a:p>
              <a:endParaRPr lang="zh-CN" altLang="en-US" sz="2400">
                <a:latin typeface="微软雅黑" pitchFamily="34" charset="-122"/>
              </a:endParaRPr>
            </a:p>
          </p:txBody>
        </p:sp>
        <p:sp>
          <p:nvSpPr>
            <p:cNvPr id="35" name="Text Box 293"/>
            <p:cNvSpPr txBox="1">
              <a:spLocks noChangeArrowheads="1"/>
            </p:cNvSpPr>
            <p:nvPr/>
          </p:nvSpPr>
          <p:spPr bwMode="auto">
            <a:xfrm>
              <a:off x="2895600" y="5486400"/>
              <a:ext cx="3886200" cy="461665"/>
            </a:xfrm>
            <a:prstGeom prst="rect">
              <a:avLst/>
            </a:prstGeom>
            <a:noFill/>
            <a:ln w="9525" algn="ctr">
              <a:noFill/>
              <a:miter lim="800000"/>
              <a:headEnd/>
              <a:tailEnd/>
            </a:ln>
          </p:spPr>
          <p:txBody>
            <a:bodyPr>
              <a:spAutoFit/>
            </a:bodyPr>
            <a:lstStyle/>
            <a:p>
              <a:pPr algn="ctr">
                <a:lnSpc>
                  <a:spcPct val="100000"/>
                </a:lnSpc>
                <a:spcBef>
                  <a:spcPct val="0"/>
                </a:spcBef>
                <a:buFontTx/>
                <a:buNone/>
              </a:pPr>
              <a:r>
                <a:rPr lang="zh-CN" altLang="en-US" sz="2400">
                  <a:latin typeface="微软雅黑" pitchFamily="34" charset="-122"/>
                </a:rPr>
                <a:t>当日无负债结算</a:t>
              </a:r>
            </a:p>
          </p:txBody>
        </p:sp>
        <p:sp>
          <p:nvSpPr>
            <p:cNvPr id="36" name="Text Box 294"/>
            <p:cNvSpPr txBox="1">
              <a:spLocks noChangeArrowheads="1"/>
            </p:cNvSpPr>
            <p:nvPr/>
          </p:nvSpPr>
          <p:spPr bwMode="gray">
            <a:xfrm>
              <a:off x="2699959" y="5513388"/>
              <a:ext cx="373820" cy="461665"/>
            </a:xfrm>
            <a:prstGeom prst="rect">
              <a:avLst/>
            </a:prstGeom>
            <a:noFill/>
            <a:ln w="9525" algn="ctr">
              <a:noFill/>
              <a:miter lim="800000"/>
              <a:headEnd/>
              <a:tailEnd/>
            </a:ln>
          </p:spPr>
          <p:txBody>
            <a:bodyPr wrap="none">
              <a:spAutoFit/>
            </a:bodyPr>
            <a:lstStyle/>
            <a:p>
              <a:pPr algn="ctr">
                <a:lnSpc>
                  <a:spcPct val="100000"/>
                </a:lnSpc>
                <a:spcBef>
                  <a:spcPct val="0"/>
                </a:spcBef>
                <a:buFontTx/>
                <a:buNone/>
              </a:pPr>
              <a:r>
                <a:rPr lang="en-US" altLang="zh-CN" sz="2400" b="1">
                  <a:solidFill>
                    <a:schemeClr val="bg1"/>
                  </a:solidFill>
                  <a:latin typeface="微软雅黑" pitchFamily="34" charset="-122"/>
                </a:rPr>
                <a:t>5</a:t>
              </a:r>
            </a:p>
          </p:txBody>
        </p:sp>
      </p:grpSp>
      <p:sp>
        <p:nvSpPr>
          <p:cNvPr id="38"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期货交易与现货交易的区别</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9"/>
          <p:cNvSpPr>
            <a:spLocks noChangeArrowheads="1"/>
          </p:cNvSpPr>
          <p:nvPr/>
        </p:nvSpPr>
        <p:spPr bwMode="auto">
          <a:xfrm>
            <a:off x="5692775" y="3306142"/>
            <a:ext cx="1800225" cy="2738437"/>
          </a:xfrm>
          <a:prstGeom prst="roundRect">
            <a:avLst>
              <a:gd name="adj" fmla="val 13745"/>
            </a:avLst>
          </a:prstGeom>
          <a:noFill/>
          <a:ln w="38100">
            <a:solidFill>
              <a:srgbClr val="C0C0C0"/>
            </a:solidFill>
            <a:round/>
            <a:headEnd/>
            <a:tailEnd/>
          </a:ln>
          <a:effectLst>
            <a:glow rad="228600">
              <a:schemeClr val="accent5">
                <a:satMod val="175000"/>
                <a:alpha val="40000"/>
              </a:schemeClr>
            </a:glow>
          </a:effectLst>
        </p:spPr>
        <p:txBody>
          <a:bodyPr wrap="none" anchor="ctr"/>
          <a:lstStyle/>
          <a:p>
            <a:pPr eaLnBrk="1" hangingPunct="1">
              <a:lnSpc>
                <a:spcPct val="100000"/>
              </a:lnSpc>
              <a:spcBef>
                <a:spcPct val="0"/>
              </a:spcBef>
              <a:buFontTx/>
              <a:buNone/>
              <a:defRPr/>
            </a:pPr>
            <a:endParaRPr lang="zh-CN" altLang="zh-CN">
              <a:latin typeface="微软雅黑" pitchFamily="34" charset="-122"/>
            </a:endParaRPr>
          </a:p>
        </p:txBody>
      </p:sp>
      <p:sp>
        <p:nvSpPr>
          <p:cNvPr id="3" name="AutoShape 110"/>
          <p:cNvSpPr>
            <a:spLocks noChangeArrowheads="1"/>
          </p:cNvSpPr>
          <p:nvPr/>
        </p:nvSpPr>
        <p:spPr bwMode="auto">
          <a:xfrm>
            <a:off x="3767138" y="3306142"/>
            <a:ext cx="1800225" cy="2738437"/>
          </a:xfrm>
          <a:prstGeom prst="roundRect">
            <a:avLst>
              <a:gd name="adj" fmla="val 13745"/>
            </a:avLst>
          </a:prstGeom>
          <a:noFill/>
          <a:ln w="38100">
            <a:solidFill>
              <a:srgbClr val="C0C0C0"/>
            </a:solidFill>
            <a:round/>
            <a:headEnd/>
            <a:tailEnd/>
          </a:ln>
          <a:effectLst>
            <a:glow rad="228600">
              <a:schemeClr val="accent5">
                <a:satMod val="175000"/>
                <a:alpha val="40000"/>
              </a:schemeClr>
            </a:glow>
          </a:effectLst>
        </p:spPr>
        <p:txBody>
          <a:bodyPr wrap="none" anchor="ctr"/>
          <a:lstStyle/>
          <a:p>
            <a:pPr eaLnBrk="1" hangingPunct="1">
              <a:lnSpc>
                <a:spcPct val="100000"/>
              </a:lnSpc>
              <a:spcBef>
                <a:spcPct val="0"/>
              </a:spcBef>
              <a:buFontTx/>
              <a:buNone/>
              <a:defRPr/>
            </a:pPr>
            <a:endParaRPr lang="zh-CN" altLang="zh-CN">
              <a:latin typeface="微软雅黑" pitchFamily="34" charset="-122"/>
            </a:endParaRPr>
          </a:p>
        </p:txBody>
      </p:sp>
      <p:sp>
        <p:nvSpPr>
          <p:cNvPr id="4" name="AutoShape 111"/>
          <p:cNvSpPr>
            <a:spLocks noChangeArrowheads="1"/>
          </p:cNvSpPr>
          <p:nvPr/>
        </p:nvSpPr>
        <p:spPr bwMode="auto">
          <a:xfrm>
            <a:off x="1844675" y="3306142"/>
            <a:ext cx="1800225" cy="2738437"/>
          </a:xfrm>
          <a:prstGeom prst="roundRect">
            <a:avLst>
              <a:gd name="adj" fmla="val 13745"/>
            </a:avLst>
          </a:prstGeom>
          <a:noFill/>
          <a:ln w="38100">
            <a:solidFill>
              <a:srgbClr val="C0C0C0"/>
            </a:solidFill>
            <a:round/>
            <a:headEnd/>
            <a:tailEnd/>
          </a:ln>
          <a:effectLst>
            <a:glow rad="228600">
              <a:schemeClr val="accent5">
                <a:satMod val="175000"/>
                <a:alpha val="40000"/>
              </a:schemeClr>
            </a:glow>
          </a:effectLst>
        </p:spPr>
        <p:txBody>
          <a:bodyPr wrap="none" anchor="ctr"/>
          <a:lstStyle/>
          <a:p>
            <a:pPr algn="ctr" eaLnBrk="1" hangingPunct="1">
              <a:lnSpc>
                <a:spcPct val="100000"/>
              </a:lnSpc>
              <a:spcBef>
                <a:spcPct val="0"/>
              </a:spcBef>
              <a:buFontTx/>
              <a:buNone/>
              <a:defRPr/>
            </a:pPr>
            <a:endParaRPr lang="zh-CN" altLang="zh-CN">
              <a:latin typeface="微软雅黑" pitchFamily="34" charset="-122"/>
            </a:endParaRPr>
          </a:p>
        </p:txBody>
      </p:sp>
      <p:sp>
        <p:nvSpPr>
          <p:cNvPr id="5" name="Rectangle 113"/>
          <p:cNvSpPr>
            <a:spLocks noChangeArrowheads="1"/>
          </p:cNvSpPr>
          <p:nvPr/>
        </p:nvSpPr>
        <p:spPr bwMode="gray">
          <a:xfrm rot="3419336">
            <a:off x="2113756" y="1846436"/>
            <a:ext cx="874713" cy="971550"/>
          </a:xfrm>
          <a:prstGeom prst="rect">
            <a:avLst/>
          </a:prstGeom>
          <a:gradFill rotWithShape="1">
            <a:gsLst>
              <a:gs pos="0">
                <a:srgbClr val="467CE8"/>
              </a:gs>
              <a:gs pos="100000">
                <a:srgbClr val="20396B"/>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467CE8"/>
            </a:extrusionClr>
          </a:sp3d>
        </p:spPr>
        <p:txBody>
          <a:bodyPr rot="10800000" vert="eaVert" wrap="none" anchor="ctr">
            <a:flatTx/>
          </a:bodyPr>
          <a:lstStyle/>
          <a:p>
            <a:pPr eaLnBrk="1" hangingPunct="1">
              <a:lnSpc>
                <a:spcPct val="100000"/>
              </a:lnSpc>
              <a:spcBef>
                <a:spcPct val="0"/>
              </a:spcBef>
              <a:buFontTx/>
              <a:buNone/>
            </a:pPr>
            <a:endParaRPr lang="zh-CN" altLang="zh-CN" sz="2400">
              <a:latin typeface="微软雅黑" pitchFamily="34" charset="-122"/>
            </a:endParaRPr>
          </a:p>
        </p:txBody>
      </p:sp>
      <p:grpSp>
        <p:nvGrpSpPr>
          <p:cNvPr id="6" name="Group 114"/>
          <p:cNvGrpSpPr>
            <a:grpSpLocks/>
          </p:cNvGrpSpPr>
          <p:nvPr/>
        </p:nvGrpSpPr>
        <p:grpSpPr bwMode="auto">
          <a:xfrm>
            <a:off x="3036888" y="2148854"/>
            <a:ext cx="1216025" cy="93663"/>
            <a:chOff x="2003" y="3439"/>
            <a:chExt cx="468" cy="244"/>
          </a:xfrm>
        </p:grpSpPr>
        <p:sp>
          <p:nvSpPr>
            <p:cNvPr id="7" name="Oval 115"/>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sp>
          <p:nvSpPr>
            <p:cNvPr id="8" name="Rectangle 116"/>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sp>
          <p:nvSpPr>
            <p:cNvPr id="9" name="Oval 117"/>
            <p:cNvSpPr>
              <a:spLocks noChangeArrowheads="1"/>
            </p:cNvSpPr>
            <p:nvPr/>
          </p:nvSpPr>
          <p:spPr bwMode="gray">
            <a:xfrm>
              <a:off x="2400" y="3443"/>
              <a:ext cx="71" cy="234"/>
            </a:xfrm>
            <a:prstGeom prst="ellipse">
              <a:avLst/>
            </a:prstGeom>
            <a:gradFill rotWithShape="0">
              <a:gsLst>
                <a:gs pos="0">
                  <a:srgbClr val="767676"/>
                </a:gs>
                <a:gs pos="50000">
                  <a:srgbClr val="FFFFFF"/>
                </a:gs>
                <a:gs pos="100000">
                  <a:srgbClr val="767676"/>
                </a:gs>
              </a:gsLst>
              <a:lin ang="5400000" scaled="1"/>
            </a:gradFill>
            <a:ln w="12700">
              <a:solidFill>
                <a:srgbClr val="FFFFFF"/>
              </a:solidFill>
              <a:round/>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sp>
          <p:nvSpPr>
            <p:cNvPr id="10" name="Oval 118"/>
            <p:cNvSpPr>
              <a:spLocks noChangeArrowheads="1"/>
            </p:cNvSpPr>
            <p:nvPr/>
          </p:nvSpPr>
          <p:spPr bwMode="gray">
            <a:xfrm>
              <a:off x="2438" y="3519"/>
              <a:ext cx="20" cy="69"/>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grpSp>
      <p:sp>
        <p:nvSpPr>
          <p:cNvPr id="11" name="Rectangle 119"/>
          <p:cNvSpPr>
            <a:spLocks noChangeArrowheads="1"/>
          </p:cNvSpPr>
          <p:nvPr/>
        </p:nvSpPr>
        <p:spPr bwMode="gray">
          <a:xfrm rot="3419336">
            <a:off x="4084637" y="1882155"/>
            <a:ext cx="874713" cy="969962"/>
          </a:xfrm>
          <a:prstGeom prst="rect">
            <a:avLst/>
          </a:prstGeom>
          <a:solidFill>
            <a:srgbClr val="49CACD"/>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49CACD"/>
            </a:extrusionClr>
          </a:sp3d>
        </p:spPr>
        <p:txBody>
          <a:bodyPr rot="10800000" vert="eaVert" wrap="none" anchor="ctr">
            <a:flatTx/>
          </a:bodyPr>
          <a:lstStyle/>
          <a:p>
            <a:pPr eaLnBrk="1" hangingPunct="1">
              <a:lnSpc>
                <a:spcPct val="100000"/>
              </a:lnSpc>
              <a:spcBef>
                <a:spcPct val="0"/>
              </a:spcBef>
              <a:buFontTx/>
              <a:buNone/>
            </a:pPr>
            <a:endParaRPr lang="zh-CN" altLang="zh-CN" sz="2400">
              <a:latin typeface="微软雅黑" pitchFamily="34" charset="-122"/>
            </a:endParaRPr>
          </a:p>
        </p:txBody>
      </p:sp>
      <p:grpSp>
        <p:nvGrpSpPr>
          <p:cNvPr id="12" name="Group 120"/>
          <p:cNvGrpSpPr>
            <a:grpSpLocks/>
          </p:cNvGrpSpPr>
          <p:nvPr/>
        </p:nvGrpSpPr>
        <p:grpSpPr bwMode="auto">
          <a:xfrm>
            <a:off x="5032375" y="2148854"/>
            <a:ext cx="1236663" cy="93663"/>
            <a:chOff x="2003" y="3439"/>
            <a:chExt cx="468" cy="244"/>
          </a:xfrm>
        </p:grpSpPr>
        <p:sp>
          <p:nvSpPr>
            <p:cNvPr id="13" name="Oval 121"/>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sp>
          <p:nvSpPr>
            <p:cNvPr id="14" name="Rectangle 122"/>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sp>
          <p:nvSpPr>
            <p:cNvPr id="15" name="Oval 123"/>
            <p:cNvSpPr>
              <a:spLocks noChangeArrowheads="1"/>
            </p:cNvSpPr>
            <p:nvPr/>
          </p:nvSpPr>
          <p:spPr bwMode="gray">
            <a:xfrm>
              <a:off x="2400" y="3443"/>
              <a:ext cx="71" cy="234"/>
            </a:xfrm>
            <a:prstGeom prst="ellipse">
              <a:avLst/>
            </a:prstGeom>
            <a:gradFill rotWithShape="0">
              <a:gsLst>
                <a:gs pos="0">
                  <a:srgbClr val="767676"/>
                </a:gs>
                <a:gs pos="50000">
                  <a:srgbClr val="FFFFFF"/>
                </a:gs>
                <a:gs pos="100000">
                  <a:srgbClr val="767676"/>
                </a:gs>
              </a:gsLst>
              <a:lin ang="5400000" scaled="1"/>
            </a:gradFill>
            <a:ln w="12700">
              <a:solidFill>
                <a:srgbClr val="FFFFFF"/>
              </a:solidFill>
              <a:round/>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sp>
          <p:nvSpPr>
            <p:cNvPr id="16" name="Oval 124"/>
            <p:cNvSpPr>
              <a:spLocks noChangeArrowheads="1"/>
            </p:cNvSpPr>
            <p:nvPr/>
          </p:nvSpPr>
          <p:spPr bwMode="gray">
            <a:xfrm>
              <a:off x="2438" y="3519"/>
              <a:ext cx="20" cy="69"/>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eaLnBrk="1" hangingPunct="1">
                <a:lnSpc>
                  <a:spcPct val="100000"/>
                </a:lnSpc>
                <a:spcBef>
                  <a:spcPct val="0"/>
                </a:spcBef>
                <a:buFontTx/>
                <a:buNone/>
              </a:pPr>
              <a:endParaRPr lang="zh-CN" altLang="zh-CN" sz="2400">
                <a:latin typeface="微软雅黑" pitchFamily="34" charset="-122"/>
              </a:endParaRPr>
            </a:p>
          </p:txBody>
        </p:sp>
      </p:grpSp>
      <p:sp>
        <p:nvSpPr>
          <p:cNvPr id="17" name="Rectangle 125"/>
          <p:cNvSpPr>
            <a:spLocks noChangeArrowheads="1"/>
          </p:cNvSpPr>
          <p:nvPr/>
        </p:nvSpPr>
        <p:spPr bwMode="gray">
          <a:xfrm rot="3419336">
            <a:off x="5995987" y="1882155"/>
            <a:ext cx="874713" cy="969962"/>
          </a:xfrm>
          <a:prstGeom prst="rect">
            <a:avLst/>
          </a:prstGeom>
          <a:gradFill rotWithShape="1">
            <a:gsLst>
              <a:gs pos="0">
                <a:srgbClr val="467CE8"/>
              </a:gs>
              <a:gs pos="100000">
                <a:srgbClr val="20396B"/>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467CE8"/>
            </a:extrusionClr>
          </a:sp3d>
        </p:spPr>
        <p:txBody>
          <a:bodyPr rot="10800000" vert="eaVert" wrap="none" anchor="ctr">
            <a:flatTx/>
          </a:bodyPr>
          <a:lstStyle/>
          <a:p>
            <a:pPr eaLnBrk="1" hangingPunct="1">
              <a:lnSpc>
                <a:spcPct val="100000"/>
              </a:lnSpc>
              <a:spcBef>
                <a:spcPct val="0"/>
              </a:spcBef>
              <a:buFontTx/>
              <a:buNone/>
            </a:pPr>
            <a:endParaRPr lang="zh-CN" altLang="zh-CN" sz="2400">
              <a:latin typeface="微软雅黑" pitchFamily="34" charset="-122"/>
            </a:endParaRPr>
          </a:p>
        </p:txBody>
      </p:sp>
      <p:sp>
        <p:nvSpPr>
          <p:cNvPr id="18" name="Rectangle 132"/>
          <p:cNvSpPr>
            <a:spLocks noChangeArrowheads="1"/>
          </p:cNvSpPr>
          <p:nvPr/>
        </p:nvSpPr>
        <p:spPr bwMode="gray">
          <a:xfrm>
            <a:off x="6110064" y="2175247"/>
            <a:ext cx="838200" cy="461665"/>
          </a:xfrm>
          <a:prstGeom prst="rect">
            <a:avLst/>
          </a:prstGeom>
          <a:noFill/>
          <a:ln w="9525">
            <a:noFill/>
            <a:miter lim="800000"/>
            <a:headEnd/>
            <a:tailEnd/>
          </a:ln>
        </p:spPr>
        <p:txBody>
          <a:bodyPr>
            <a:spAutoFit/>
          </a:bodyPr>
          <a:lstStyle/>
          <a:p>
            <a:pPr eaLnBrk="1" hangingPunct="1">
              <a:lnSpc>
                <a:spcPct val="100000"/>
              </a:lnSpc>
              <a:spcBef>
                <a:spcPct val="0"/>
              </a:spcBef>
              <a:buFontTx/>
              <a:buNone/>
            </a:pPr>
            <a:r>
              <a:rPr lang="zh-CN" altLang="en-US" sz="2400" b="1" dirty="0">
                <a:solidFill>
                  <a:schemeClr val="bg1"/>
                </a:solidFill>
                <a:latin typeface="微软雅黑" pitchFamily="34" charset="-122"/>
              </a:rPr>
              <a:t>投机</a:t>
            </a:r>
            <a:endParaRPr lang="zh-CN" altLang="en-US" sz="2400" dirty="0">
              <a:latin typeface="微软雅黑" pitchFamily="34" charset="-122"/>
            </a:endParaRPr>
          </a:p>
        </p:txBody>
      </p:sp>
      <p:sp>
        <p:nvSpPr>
          <p:cNvPr id="19" name="Rectangle 133"/>
          <p:cNvSpPr>
            <a:spLocks noChangeArrowheads="1"/>
          </p:cNvSpPr>
          <p:nvPr/>
        </p:nvSpPr>
        <p:spPr bwMode="gray">
          <a:xfrm>
            <a:off x="4211960" y="2175247"/>
            <a:ext cx="914400" cy="461665"/>
          </a:xfrm>
          <a:prstGeom prst="rect">
            <a:avLst/>
          </a:prstGeom>
          <a:noFill/>
          <a:ln w="9525">
            <a:noFill/>
            <a:miter lim="800000"/>
            <a:headEnd/>
            <a:tailEnd/>
          </a:ln>
        </p:spPr>
        <p:txBody>
          <a:bodyPr>
            <a:spAutoFit/>
          </a:bodyPr>
          <a:lstStyle/>
          <a:p>
            <a:pPr eaLnBrk="1" hangingPunct="1">
              <a:lnSpc>
                <a:spcPct val="100000"/>
              </a:lnSpc>
              <a:spcBef>
                <a:spcPct val="0"/>
              </a:spcBef>
              <a:buFontTx/>
              <a:buNone/>
            </a:pPr>
            <a:r>
              <a:rPr lang="zh-CN" altLang="en-US" sz="2400" b="1" dirty="0">
                <a:solidFill>
                  <a:schemeClr val="bg1"/>
                </a:solidFill>
                <a:latin typeface="微软雅黑" pitchFamily="34" charset="-122"/>
              </a:rPr>
              <a:t>套利</a:t>
            </a:r>
            <a:endParaRPr lang="zh-CN" altLang="en-US" sz="2400" dirty="0">
              <a:latin typeface="微软雅黑" pitchFamily="34" charset="-122"/>
            </a:endParaRPr>
          </a:p>
        </p:txBody>
      </p:sp>
      <p:sp>
        <p:nvSpPr>
          <p:cNvPr id="20" name="Rectangle 134"/>
          <p:cNvSpPr>
            <a:spLocks noChangeArrowheads="1"/>
          </p:cNvSpPr>
          <p:nvPr/>
        </p:nvSpPr>
        <p:spPr bwMode="gray">
          <a:xfrm>
            <a:off x="2195736" y="2103239"/>
            <a:ext cx="867813" cy="461665"/>
          </a:xfrm>
          <a:prstGeom prst="rect">
            <a:avLst/>
          </a:prstGeom>
          <a:noFill/>
          <a:ln w="9525">
            <a:noFill/>
            <a:miter lim="800000"/>
            <a:headEnd/>
            <a:tailEnd/>
          </a:ln>
        </p:spPr>
        <p:txBody>
          <a:bodyPr wrap="square">
            <a:spAutoFit/>
          </a:bodyPr>
          <a:lstStyle/>
          <a:p>
            <a:pPr eaLnBrk="1" hangingPunct="1">
              <a:lnSpc>
                <a:spcPct val="100000"/>
              </a:lnSpc>
              <a:spcBef>
                <a:spcPct val="0"/>
              </a:spcBef>
              <a:buFontTx/>
              <a:buNone/>
            </a:pPr>
            <a:r>
              <a:rPr lang="zh-CN" altLang="en-US" sz="2400" b="1" dirty="0">
                <a:solidFill>
                  <a:schemeClr val="bg1"/>
                </a:solidFill>
                <a:latin typeface="微软雅黑" pitchFamily="34" charset="-122"/>
              </a:rPr>
              <a:t>套保</a:t>
            </a:r>
            <a:endParaRPr lang="zh-CN" altLang="en-US" sz="2400" dirty="0">
              <a:latin typeface="微软雅黑" pitchFamily="34" charset="-122"/>
            </a:endParaRPr>
          </a:p>
        </p:txBody>
      </p:sp>
      <p:sp>
        <p:nvSpPr>
          <p:cNvPr id="21" name="Rectangle 136"/>
          <p:cNvSpPr>
            <a:spLocks noChangeArrowheads="1"/>
          </p:cNvSpPr>
          <p:nvPr/>
        </p:nvSpPr>
        <p:spPr bwMode="auto">
          <a:xfrm>
            <a:off x="5652120" y="4005064"/>
            <a:ext cx="2002879" cy="1323439"/>
          </a:xfrm>
          <a:prstGeom prst="rect">
            <a:avLst/>
          </a:prstGeom>
          <a:noFill/>
          <a:ln w="9525">
            <a:noFill/>
            <a:miter lim="800000"/>
            <a:headEnd/>
            <a:tailEnd/>
          </a:ln>
        </p:spPr>
        <p:txBody>
          <a:bodyPr wrap="square">
            <a:spAutoFit/>
          </a:bodyPr>
          <a:lstStyle/>
          <a:p>
            <a:pPr eaLnBrk="1" hangingPunct="1">
              <a:lnSpc>
                <a:spcPct val="100000"/>
              </a:lnSpc>
              <a:spcBef>
                <a:spcPct val="0"/>
              </a:spcBef>
              <a:buFontTx/>
              <a:buNone/>
            </a:pPr>
            <a:r>
              <a:rPr lang="zh-CN" altLang="en-US" dirty="0">
                <a:latin typeface="微软雅黑" pitchFamily="34" charset="-122"/>
              </a:rPr>
              <a:t>基本面结合技术面</a:t>
            </a:r>
            <a:r>
              <a:rPr lang="zh-CN" altLang="en-US" dirty="0" smtClean="0">
                <a:latin typeface="微软雅黑" pitchFamily="34" charset="-122"/>
              </a:rPr>
              <a:t>分析（</a:t>
            </a:r>
            <a:r>
              <a:rPr lang="en-US" altLang="zh-CN" dirty="0">
                <a:latin typeface="微软雅黑" pitchFamily="34" charset="-122"/>
              </a:rPr>
              <a:t>T</a:t>
            </a:r>
            <a:r>
              <a:rPr lang="zh-CN" altLang="en-US" dirty="0">
                <a:latin typeface="微软雅黑" pitchFamily="34" charset="-122"/>
              </a:rPr>
              <a:t>＋</a:t>
            </a:r>
            <a:r>
              <a:rPr lang="en-US" altLang="zh-CN" dirty="0">
                <a:latin typeface="微软雅黑" pitchFamily="34" charset="-122"/>
              </a:rPr>
              <a:t>0</a:t>
            </a:r>
            <a:r>
              <a:rPr lang="zh-CN" altLang="en-US" dirty="0">
                <a:latin typeface="微软雅黑" pitchFamily="34" charset="-122"/>
              </a:rPr>
              <a:t>，每日结算，控制开仓比例）</a:t>
            </a:r>
          </a:p>
        </p:txBody>
      </p:sp>
      <p:sp>
        <p:nvSpPr>
          <p:cNvPr id="22" name="Rectangle 137"/>
          <p:cNvSpPr>
            <a:spLocks noChangeArrowheads="1"/>
          </p:cNvSpPr>
          <p:nvPr/>
        </p:nvSpPr>
        <p:spPr bwMode="auto">
          <a:xfrm>
            <a:off x="3658666" y="4017258"/>
            <a:ext cx="1807097" cy="707886"/>
          </a:xfrm>
          <a:prstGeom prst="rect">
            <a:avLst/>
          </a:prstGeom>
          <a:noFill/>
          <a:ln w="9525">
            <a:noFill/>
            <a:miter lim="800000"/>
            <a:headEnd/>
            <a:tailEnd/>
          </a:ln>
        </p:spPr>
        <p:txBody>
          <a:bodyPr wrap="square" lIns="54000" rIns="54000">
            <a:spAutoFit/>
          </a:bodyPr>
          <a:lstStyle/>
          <a:p>
            <a:pPr algn="ctr" eaLnBrk="1" hangingPunct="1">
              <a:lnSpc>
                <a:spcPct val="100000"/>
              </a:lnSpc>
              <a:spcBef>
                <a:spcPct val="0"/>
              </a:spcBef>
              <a:buFontTx/>
              <a:buNone/>
            </a:pPr>
            <a:r>
              <a:rPr lang="zh-CN" altLang="en-US" dirty="0">
                <a:latin typeface="微软雅黑" pitchFamily="34" charset="-122"/>
              </a:rPr>
              <a:t>以期货合约定价公式为依据</a:t>
            </a:r>
          </a:p>
        </p:txBody>
      </p:sp>
      <p:sp>
        <p:nvSpPr>
          <p:cNvPr id="23" name="Rectangle 138"/>
          <p:cNvSpPr>
            <a:spLocks noChangeArrowheads="1"/>
          </p:cNvSpPr>
          <p:nvPr/>
        </p:nvSpPr>
        <p:spPr bwMode="auto">
          <a:xfrm>
            <a:off x="1905486" y="3987179"/>
            <a:ext cx="1814027" cy="707886"/>
          </a:xfrm>
          <a:prstGeom prst="rect">
            <a:avLst/>
          </a:prstGeom>
          <a:noFill/>
          <a:ln w="9525">
            <a:noFill/>
            <a:miter lim="800000"/>
            <a:headEnd/>
            <a:tailEnd/>
          </a:ln>
        </p:spPr>
        <p:txBody>
          <a:bodyPr wrap="square">
            <a:spAutoFit/>
          </a:bodyPr>
          <a:lstStyle/>
          <a:p>
            <a:pPr eaLnBrk="1" hangingPunct="1">
              <a:lnSpc>
                <a:spcPct val="100000"/>
              </a:lnSpc>
              <a:spcBef>
                <a:spcPct val="0"/>
              </a:spcBef>
              <a:buFontTx/>
              <a:buNone/>
            </a:pPr>
            <a:r>
              <a:rPr lang="zh-CN" altLang="en-US">
                <a:latin typeface="微软雅黑" pitchFamily="34" charset="-122"/>
              </a:rPr>
              <a:t>以持有的现货资产为依据</a:t>
            </a:r>
          </a:p>
        </p:txBody>
      </p:sp>
      <p:sp>
        <p:nvSpPr>
          <p:cNvPr id="24"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期货交易三种常见策略</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683568" y="1905000"/>
            <a:ext cx="7696200" cy="4419600"/>
          </a:xfrm>
          <a:prstGeom prst="rect">
            <a:avLst/>
          </a:prstGeom>
          <a:noFill/>
          <a:ln w="9525">
            <a:noFill/>
            <a:miter lim="800000"/>
            <a:headEnd/>
            <a:tailEnd/>
          </a:ln>
        </p:spPr>
      </p:pic>
      <p:sp>
        <p:nvSpPr>
          <p:cNvPr id="3"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期货交易策略的收益和风险</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1"/>
          <p:cNvGraphicFramePr>
            <a:graphicFrameLocks noGrp="1"/>
          </p:cNvGraphicFramePr>
          <p:nvPr/>
        </p:nvGraphicFramePr>
        <p:xfrm>
          <a:off x="533400" y="1196752"/>
          <a:ext cx="8287072" cy="4672524"/>
        </p:xfrm>
        <a:graphic>
          <a:graphicData uri="http://schemas.openxmlformats.org/drawingml/2006/table">
            <a:tbl>
              <a:tblPr/>
              <a:tblGrid>
                <a:gridCol w="1923319"/>
                <a:gridCol w="3267409"/>
                <a:gridCol w="3096344"/>
              </a:tblGrid>
              <a:tr h="4347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市场时间</a:t>
                      </a:r>
                    </a:p>
                  </a:txBody>
                  <a:tcPr marT="45705" marB="4570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微软雅黑" pitchFamily="34" charset="-122"/>
                          <a:ea typeface="微软雅黑" pitchFamily="34" charset="-122"/>
                        </a:rPr>
                        <a:t>现货市场</a:t>
                      </a:r>
                    </a:p>
                  </a:txBody>
                  <a:tcPr marT="45705" marB="4570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微软雅黑" pitchFamily="34" charset="-122"/>
                          <a:ea typeface="微软雅黑" pitchFamily="34" charset="-122"/>
                        </a:rPr>
                        <a:t>期货市场</a:t>
                      </a:r>
                    </a:p>
                  </a:txBody>
                  <a:tcPr marT="45705" marB="4570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40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  2013.05.31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（沪深</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指数</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2805</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点）</a:t>
                      </a:r>
                    </a:p>
                  </a:txBody>
                  <a:tcPr marT="45705" marB="4570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投资者持有</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万股招商银行、</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2.2</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万股中国石油、</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万股广汇能源</a:t>
                      </a:r>
                    </a:p>
                  </a:txBody>
                  <a:tcPr marT="45705" marB="4570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投资者卖出</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手沪深</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期货，价格是</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2805×300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5705" marB="4570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44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  2013.07.31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（沪深</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指数</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2193</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点）</a:t>
                      </a: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5705" marB="4570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投资者持有</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万股招商银行、</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2.2</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万股中国石油、</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万股广汇能源</a:t>
                      </a:r>
                    </a:p>
                  </a:txBody>
                  <a:tcPr marT="45705" marB="4570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投资者买入</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手期货平仓</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价格是</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2193×300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p>
                  </a:txBody>
                  <a:tcPr marT="45705" marB="4570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89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平仓结果</a:t>
                      </a: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marT="45705" marB="4570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亏损 （按照收盘价计算）：</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       18.36</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万元</a:t>
                      </a:r>
                    </a:p>
                  </a:txBody>
                  <a:tcPr marT="45705" marB="4570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盈利：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612</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点*</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=183600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p>
                  </a:txBody>
                  <a:tcPr marT="45705" marB="4570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504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套保结果</a:t>
                      </a:r>
                    </a:p>
                  </a:txBody>
                  <a:tcPr marT="45705" marB="4570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微软雅黑" pitchFamily="34" charset="-122"/>
                          <a:ea typeface="微软雅黑" pitchFamily="34" charset="-122"/>
                        </a:rPr>
                        <a:t>盈亏相抵</a:t>
                      </a:r>
                    </a:p>
                  </a:txBody>
                  <a:tcPr marT="45705" marB="4570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r>
            </a:tbl>
          </a:graphicData>
        </a:graphic>
      </p:graphicFrame>
      <p:sp>
        <p:nvSpPr>
          <p:cNvPr id="3" name="Text Box 28"/>
          <p:cNvSpPr txBox="1">
            <a:spLocks noChangeArrowheads="1"/>
          </p:cNvSpPr>
          <p:nvPr/>
        </p:nvSpPr>
        <p:spPr bwMode="auto">
          <a:xfrm>
            <a:off x="762000" y="6021288"/>
            <a:ext cx="6553200" cy="369332"/>
          </a:xfrm>
          <a:prstGeom prst="rect">
            <a:avLst/>
          </a:prstGeom>
          <a:noFill/>
          <a:ln w="25400" algn="ctr">
            <a:noFill/>
            <a:miter lim="800000"/>
            <a:headEnd/>
            <a:tailEnd/>
          </a:ln>
        </p:spPr>
        <p:txBody>
          <a:bodyPr>
            <a:spAutoFit/>
          </a:bodyPr>
          <a:lstStyle/>
          <a:p>
            <a:pPr>
              <a:spcBef>
                <a:spcPct val="50000"/>
              </a:spcBef>
            </a:pPr>
            <a:r>
              <a:rPr lang="zh-CN" altLang="en-US" sz="1800" dirty="0">
                <a:latin typeface="楷体_GB2312" pitchFamily="49" charset="-122"/>
                <a:ea typeface="楷体_GB2312" pitchFamily="49" charset="-122"/>
              </a:rPr>
              <a:t>注：假设股票组合的 </a:t>
            </a:r>
            <a:r>
              <a:rPr lang="el-GR" altLang="zh-CN" sz="1800" dirty="0" smtClean="0">
                <a:latin typeface="Georgia" pitchFamily="18" charset="0"/>
                <a:ea typeface="楷体_GB2312" pitchFamily="49" charset="-122"/>
              </a:rPr>
              <a:t>β</a:t>
            </a:r>
            <a:r>
              <a:rPr lang="zh-CN" altLang="en-US" sz="1800" dirty="0" smtClean="0">
                <a:latin typeface="楷体_GB2312" pitchFamily="49" charset="-122"/>
                <a:ea typeface="楷体_GB2312" pitchFamily="49" charset="-122"/>
              </a:rPr>
              <a:t>值</a:t>
            </a:r>
            <a:r>
              <a:rPr lang="zh-CN" altLang="en-US" sz="1800" dirty="0">
                <a:latin typeface="楷体_GB2312" pitchFamily="49" charset="-122"/>
                <a:ea typeface="楷体_GB2312" pitchFamily="49" charset="-122"/>
              </a:rPr>
              <a:t>为</a:t>
            </a:r>
            <a:r>
              <a:rPr lang="en-US" altLang="zh-CN" sz="1800" dirty="0">
                <a:latin typeface="楷体_GB2312" pitchFamily="49" charset="-122"/>
                <a:ea typeface="楷体_GB2312" pitchFamily="49" charset="-122"/>
              </a:rPr>
              <a:t>1</a:t>
            </a:r>
            <a:r>
              <a:rPr lang="zh-CN" altLang="en-US" sz="1800" dirty="0">
                <a:latin typeface="楷体_GB2312" pitchFamily="49" charset="-122"/>
                <a:ea typeface="楷体_GB2312" pitchFamily="49" charset="-122"/>
              </a:rPr>
              <a:t>。</a:t>
            </a:r>
          </a:p>
        </p:txBody>
      </p:sp>
      <p:sp>
        <p:nvSpPr>
          <p:cNvPr id="4"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套期保值案例（个人）</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07504" y="1124744"/>
            <a:ext cx="8893175" cy="1440160"/>
          </a:xfrm>
          <a:prstGeom prst="rect">
            <a:avLst/>
          </a:prstGeom>
          <a:noFill/>
          <a:ln/>
        </p:spPr>
        <p:txBody>
          <a:bodyPr/>
          <a:lstStyle>
            <a:lvl1pPr marL="342900" indent="-342900" algn="l" rtl="0" eaLnBrk="0" fontAlgn="base" hangingPunct="0">
              <a:lnSpc>
                <a:spcPct val="120000"/>
              </a:lnSpc>
              <a:spcBef>
                <a:spcPct val="20000"/>
              </a:spcBef>
              <a:spcAft>
                <a:spcPct val="0"/>
              </a:spcAft>
              <a:buClr>
                <a:schemeClr val="tx1"/>
              </a:buClr>
              <a:buFont typeface="Wingdings" pitchFamily="2" charset="2"/>
              <a:buChar char="n"/>
              <a:defRPr sz="2000">
                <a:solidFill>
                  <a:schemeClr val="tx1"/>
                </a:solidFill>
                <a:latin typeface="+mn-lt"/>
                <a:ea typeface="微软雅黑" pitchFamily="34" charset="-122"/>
                <a:cs typeface="+mn-cs"/>
              </a:defRPr>
            </a:lvl1pPr>
            <a:lvl2pPr marL="742950" indent="-285750" algn="l" rtl="0" eaLnBrk="0" fontAlgn="base" hangingPunct="0">
              <a:lnSpc>
                <a:spcPct val="120000"/>
              </a:lnSpc>
              <a:spcBef>
                <a:spcPct val="20000"/>
              </a:spcBef>
              <a:spcAft>
                <a:spcPct val="0"/>
              </a:spcAft>
              <a:buClr>
                <a:schemeClr val="tx1"/>
              </a:buClr>
              <a:buFont typeface="Wingdings" pitchFamily="2" charset="2"/>
              <a:buChar char="n"/>
              <a:defRPr sz="2800">
                <a:solidFill>
                  <a:schemeClr val="tx1"/>
                </a:solidFill>
                <a:latin typeface="+mn-lt"/>
                <a:ea typeface="微软雅黑" pitchFamily="34" charset="-122"/>
              </a:defRPr>
            </a:lvl2pPr>
            <a:lvl3pPr marL="1143000" indent="-228600" algn="l" rtl="0" eaLnBrk="0" fontAlgn="base" hangingPunct="0">
              <a:lnSpc>
                <a:spcPct val="120000"/>
              </a:lnSpc>
              <a:spcBef>
                <a:spcPct val="20000"/>
              </a:spcBef>
              <a:spcAft>
                <a:spcPct val="0"/>
              </a:spcAft>
              <a:buClr>
                <a:schemeClr val="tx1"/>
              </a:buClr>
              <a:buFont typeface="Wingdings" pitchFamily="2" charset="2"/>
              <a:buChar char="n"/>
              <a:defRPr sz="1600">
                <a:solidFill>
                  <a:schemeClr val="tx1"/>
                </a:solidFill>
                <a:latin typeface="+mn-lt"/>
                <a:ea typeface="微软雅黑" pitchFamily="34" charset="-122"/>
              </a:defRPr>
            </a:lvl3pPr>
            <a:lvl4pPr marL="1600200" indent="-228600" algn="l" rtl="0" eaLnBrk="0" fontAlgn="base" hangingPunct="0">
              <a:lnSpc>
                <a:spcPct val="120000"/>
              </a:lnSpc>
              <a:spcBef>
                <a:spcPct val="20000"/>
              </a:spcBef>
              <a:spcAft>
                <a:spcPct val="0"/>
              </a:spcAft>
              <a:buClr>
                <a:schemeClr val="tx1"/>
              </a:buClr>
              <a:buFont typeface="Wingdings" pitchFamily="2" charset="2"/>
              <a:buChar char="n"/>
              <a:defRPr sz="1400">
                <a:solidFill>
                  <a:schemeClr val="tx1"/>
                </a:solidFill>
                <a:latin typeface="+mn-lt"/>
                <a:ea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itchFamily="34"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a:lstStyle>
          <a:p>
            <a:pPr algn="ctr">
              <a:buFont typeface="Wingdings" pitchFamily="2" charset="2"/>
              <a:buNone/>
            </a:pPr>
            <a:r>
              <a:rPr lang="en-US" altLang="zh-CN" dirty="0" smtClean="0"/>
              <a:t>1999</a:t>
            </a:r>
            <a:r>
              <a:rPr lang="zh-CN" altLang="en-US" dirty="0" smtClean="0"/>
              <a:t>年到</a:t>
            </a:r>
            <a:r>
              <a:rPr lang="en-US" altLang="zh-CN" dirty="0" smtClean="0"/>
              <a:t>2000</a:t>
            </a:r>
            <a:r>
              <a:rPr lang="zh-CN" altLang="en-US" dirty="0" smtClean="0"/>
              <a:t>年，国际油价从最低</a:t>
            </a:r>
            <a:r>
              <a:rPr lang="en-US" altLang="zh-CN" dirty="0" smtClean="0"/>
              <a:t>10.3</a:t>
            </a:r>
            <a:r>
              <a:rPr lang="zh-CN" altLang="en-US" dirty="0" smtClean="0"/>
              <a:t>美元涨到接近</a:t>
            </a:r>
            <a:r>
              <a:rPr lang="en-US" altLang="zh-CN" dirty="0" smtClean="0"/>
              <a:t>40</a:t>
            </a:r>
            <a:r>
              <a:rPr lang="zh-CN" altLang="en-US" dirty="0" smtClean="0"/>
              <a:t>美元。</a:t>
            </a:r>
          </a:p>
          <a:p>
            <a:pPr>
              <a:buFont typeface="Wingdings" pitchFamily="2" charset="2"/>
              <a:buChar char="Ø"/>
            </a:pPr>
            <a:r>
              <a:rPr lang="zh-CN" altLang="en-US" dirty="0"/>
              <a:t>香港国泰航空参与套期</a:t>
            </a:r>
            <a:r>
              <a:rPr lang="zh-CN" altLang="en-US" dirty="0" smtClean="0"/>
              <a:t>保值，南方航空公司没有参与期货交易</a:t>
            </a:r>
            <a:endParaRPr lang="en-US" altLang="zh-CN" dirty="0" smtClean="0"/>
          </a:p>
          <a:p>
            <a:pPr>
              <a:buFont typeface="Wingdings" pitchFamily="2" charset="2"/>
              <a:buChar char="Ø"/>
            </a:pPr>
            <a:r>
              <a:rPr lang="zh-CN" altLang="en-US" dirty="0" smtClean="0"/>
              <a:t>当油价涨到近</a:t>
            </a:r>
            <a:r>
              <a:rPr lang="en-US" altLang="zh-CN" dirty="0" smtClean="0"/>
              <a:t>40</a:t>
            </a:r>
            <a:r>
              <a:rPr lang="zh-CN" altLang="en-US" dirty="0" smtClean="0"/>
              <a:t>美元时，国泰航空的成本还不到</a:t>
            </a:r>
            <a:r>
              <a:rPr lang="en-US" altLang="zh-CN" dirty="0" smtClean="0"/>
              <a:t>20</a:t>
            </a:r>
            <a:r>
              <a:rPr lang="zh-CN" altLang="en-US" dirty="0" smtClean="0"/>
              <a:t>美元。</a:t>
            </a:r>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92896"/>
            <a:ext cx="7885112" cy="2868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套期保值案例（企业）</a:t>
            </a:r>
            <a:endParaRPr lang="en-US" altLang="zh-CN" sz="2400" b="1" dirty="0">
              <a:solidFill>
                <a:schemeClr val="bg1"/>
              </a:solidFill>
            </a:endParaRPr>
          </a:p>
        </p:txBody>
      </p:sp>
      <p:sp>
        <p:nvSpPr>
          <p:cNvPr id="6" name="Rectangle 3"/>
          <p:cNvSpPr txBox="1">
            <a:spLocks noChangeArrowheads="1"/>
          </p:cNvSpPr>
          <p:nvPr/>
        </p:nvSpPr>
        <p:spPr>
          <a:xfrm>
            <a:off x="323528" y="5157192"/>
            <a:ext cx="8712968" cy="1440160"/>
          </a:xfrm>
          <a:prstGeom prst="rect">
            <a:avLst/>
          </a:prstGeom>
          <a:noFill/>
          <a:ln/>
        </p:spPr>
        <p:txBody>
          <a:bodyPr/>
          <a:lstStyle>
            <a:lvl1pPr marL="342900" indent="-342900" algn="l" rtl="0" eaLnBrk="0" fontAlgn="base" hangingPunct="0">
              <a:lnSpc>
                <a:spcPct val="120000"/>
              </a:lnSpc>
              <a:spcBef>
                <a:spcPct val="20000"/>
              </a:spcBef>
              <a:spcAft>
                <a:spcPct val="0"/>
              </a:spcAft>
              <a:buClr>
                <a:schemeClr val="tx1"/>
              </a:buClr>
              <a:buFont typeface="Wingdings" pitchFamily="2" charset="2"/>
              <a:buChar char="n"/>
              <a:defRPr sz="2000">
                <a:solidFill>
                  <a:schemeClr val="tx1"/>
                </a:solidFill>
                <a:latin typeface="+mn-lt"/>
                <a:ea typeface="微软雅黑" pitchFamily="34" charset="-122"/>
                <a:cs typeface="+mn-cs"/>
              </a:defRPr>
            </a:lvl1pPr>
            <a:lvl2pPr marL="742950" indent="-285750" algn="l" rtl="0" eaLnBrk="0" fontAlgn="base" hangingPunct="0">
              <a:lnSpc>
                <a:spcPct val="120000"/>
              </a:lnSpc>
              <a:spcBef>
                <a:spcPct val="20000"/>
              </a:spcBef>
              <a:spcAft>
                <a:spcPct val="0"/>
              </a:spcAft>
              <a:buClr>
                <a:schemeClr val="tx1"/>
              </a:buClr>
              <a:buFont typeface="Wingdings" pitchFamily="2" charset="2"/>
              <a:buChar char="n"/>
              <a:defRPr sz="2800">
                <a:solidFill>
                  <a:schemeClr val="tx1"/>
                </a:solidFill>
                <a:latin typeface="+mn-lt"/>
                <a:ea typeface="微软雅黑" pitchFamily="34" charset="-122"/>
              </a:defRPr>
            </a:lvl2pPr>
            <a:lvl3pPr marL="1143000" indent="-228600" algn="l" rtl="0" eaLnBrk="0" fontAlgn="base" hangingPunct="0">
              <a:lnSpc>
                <a:spcPct val="120000"/>
              </a:lnSpc>
              <a:spcBef>
                <a:spcPct val="20000"/>
              </a:spcBef>
              <a:spcAft>
                <a:spcPct val="0"/>
              </a:spcAft>
              <a:buClr>
                <a:schemeClr val="tx1"/>
              </a:buClr>
              <a:buFont typeface="Wingdings" pitchFamily="2" charset="2"/>
              <a:buChar char="n"/>
              <a:defRPr sz="1600">
                <a:solidFill>
                  <a:schemeClr val="tx1"/>
                </a:solidFill>
                <a:latin typeface="+mn-lt"/>
                <a:ea typeface="微软雅黑" pitchFamily="34" charset="-122"/>
              </a:defRPr>
            </a:lvl3pPr>
            <a:lvl4pPr marL="1600200" indent="-228600" algn="l" rtl="0" eaLnBrk="0" fontAlgn="base" hangingPunct="0">
              <a:lnSpc>
                <a:spcPct val="120000"/>
              </a:lnSpc>
              <a:spcBef>
                <a:spcPct val="20000"/>
              </a:spcBef>
              <a:spcAft>
                <a:spcPct val="0"/>
              </a:spcAft>
              <a:buClr>
                <a:schemeClr val="tx1"/>
              </a:buClr>
              <a:buFont typeface="Wingdings" pitchFamily="2" charset="2"/>
              <a:buChar char="n"/>
              <a:defRPr sz="1400">
                <a:solidFill>
                  <a:schemeClr val="tx1"/>
                </a:solidFill>
                <a:latin typeface="+mn-lt"/>
                <a:ea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itchFamily="34"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a:lstStyle>
          <a:p>
            <a:pPr marL="0" indent="0">
              <a:buNone/>
            </a:pPr>
            <a:r>
              <a:rPr lang="zh-CN" altLang="en-US" dirty="0" smtClean="0"/>
              <a:t>结果对比：</a:t>
            </a:r>
            <a:endParaRPr lang="en-US" altLang="zh-CN" dirty="0" smtClean="0"/>
          </a:p>
          <a:p>
            <a:pPr marL="0" indent="0">
              <a:buNone/>
            </a:pPr>
            <a:r>
              <a:rPr lang="en-US" altLang="zh-CN" dirty="0" smtClean="0"/>
              <a:t>1999</a:t>
            </a:r>
            <a:r>
              <a:rPr lang="zh-CN" altLang="en-US" dirty="0"/>
              <a:t>年国泰航空盈利</a:t>
            </a:r>
            <a:r>
              <a:rPr lang="en-US" altLang="zh-CN" dirty="0"/>
              <a:t>23</a:t>
            </a:r>
            <a:r>
              <a:rPr lang="zh-CN" altLang="en-US" dirty="0"/>
              <a:t>亿元，南方航空盈利</a:t>
            </a:r>
            <a:r>
              <a:rPr lang="en-US" altLang="zh-CN" dirty="0"/>
              <a:t>18.5</a:t>
            </a:r>
            <a:r>
              <a:rPr lang="zh-CN" altLang="en-US" dirty="0"/>
              <a:t>亿元</a:t>
            </a:r>
            <a:r>
              <a:rPr lang="zh-CN" altLang="en-US" dirty="0" smtClean="0"/>
              <a:t>；</a:t>
            </a:r>
            <a:endParaRPr lang="en-US" altLang="zh-CN" dirty="0" smtClean="0"/>
          </a:p>
          <a:p>
            <a:pPr marL="0" indent="0">
              <a:buNone/>
            </a:pPr>
            <a:r>
              <a:rPr lang="en-US" altLang="zh-CN" dirty="0" smtClean="0"/>
              <a:t>2000</a:t>
            </a:r>
            <a:r>
              <a:rPr lang="zh-CN" altLang="en-US" dirty="0"/>
              <a:t>年国泰航空盈利</a:t>
            </a:r>
            <a:r>
              <a:rPr lang="en-US" altLang="zh-CN" dirty="0"/>
              <a:t>52.89</a:t>
            </a:r>
            <a:r>
              <a:rPr lang="zh-CN" altLang="en-US" dirty="0"/>
              <a:t>亿元，南方航空盈利</a:t>
            </a:r>
            <a:r>
              <a:rPr lang="en-US" altLang="zh-CN" dirty="0"/>
              <a:t>11.82</a:t>
            </a:r>
            <a:r>
              <a:rPr lang="zh-CN" altLang="en-US" dirty="0"/>
              <a:t>亿元。</a:t>
            </a:r>
          </a:p>
        </p:txBody>
      </p:sp>
    </p:spTree>
    <p:extLst>
      <p:ext uri="{BB962C8B-B14F-4D97-AF65-F5344CB8AC3E}">
        <p14:creationId xmlns:p14="http://schemas.microsoft.com/office/powerpoint/2010/main" val="212277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nvGraphicFramePr>
        <p:xfrm>
          <a:off x="457200" y="1484784"/>
          <a:ext cx="8435280" cy="3739049"/>
        </p:xfrm>
        <a:graphic>
          <a:graphicData uri="http://schemas.openxmlformats.org/drawingml/2006/table">
            <a:tbl>
              <a:tblPr/>
              <a:tblGrid>
                <a:gridCol w="1781987"/>
                <a:gridCol w="2404821"/>
                <a:gridCol w="4248472"/>
              </a:tblGrid>
              <a:tr h="504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  时间</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沪铜</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1401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伦敦铜</a:t>
                      </a: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80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2013.07.31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投资者买入</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5</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48990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 </a:t>
                      </a: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投资者卖出</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5</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6886</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美元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42234</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80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2013.08.30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投资者卖出</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5</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吨平仓</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51900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投资者买入</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5</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吨平仓</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7111</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美元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43517</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平仓结果</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获利</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14550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亏损</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6415</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套利结果</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微软雅黑" pitchFamily="34" charset="-122"/>
                          <a:ea typeface="微软雅黑" pitchFamily="34" charset="-122"/>
                        </a:rPr>
                        <a:t>获利</a:t>
                      </a:r>
                      <a:r>
                        <a:rPr kumimoji="0" lang="en-US" altLang="zh-CN" sz="2000" b="1" i="0" u="none" strike="noStrike" cap="none" normalizeH="0" baseline="0" dirty="0" smtClean="0">
                          <a:ln>
                            <a:noFill/>
                          </a:ln>
                          <a:solidFill>
                            <a:srgbClr val="FF0000"/>
                          </a:solidFill>
                          <a:effectLst/>
                          <a:latin typeface="微软雅黑" pitchFamily="34" charset="-122"/>
                          <a:ea typeface="微软雅黑" pitchFamily="34" charset="-122"/>
                        </a:rPr>
                        <a:t>8135</a:t>
                      </a:r>
                      <a:r>
                        <a:rPr kumimoji="0" lang="zh-CN" altLang="en-US" sz="2000" b="1" i="0" u="none" strike="noStrike" cap="none" normalizeH="0" baseline="0" dirty="0" smtClean="0">
                          <a:ln>
                            <a:noFill/>
                          </a:ln>
                          <a:solidFill>
                            <a:srgbClr val="FF0000"/>
                          </a:solidFill>
                          <a:effectLst/>
                          <a:latin typeface="微软雅黑" pitchFamily="34" charset="-122"/>
                          <a:ea typeface="微软雅黑" pitchFamily="34" charset="-122"/>
                        </a:rPr>
                        <a:t>元</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r>
            </a:tbl>
          </a:graphicData>
        </a:graphic>
      </p:graphicFrame>
      <p:sp>
        <p:nvSpPr>
          <p:cNvPr id="3"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跨市场套利案例</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endParaRPr lang="en-US" altLang="zh-CN" sz="2400" b="1" dirty="0">
              <a:solidFill>
                <a:schemeClr val="bg1"/>
              </a:solidFill>
            </a:endParaRPr>
          </a:p>
        </p:txBody>
      </p:sp>
      <p:sp>
        <p:nvSpPr>
          <p:cNvPr id="4" name="Rectangle 32"/>
          <p:cNvSpPr>
            <a:spLocks noChangeArrowheads="1"/>
          </p:cNvSpPr>
          <p:nvPr/>
        </p:nvSpPr>
        <p:spPr bwMode="auto">
          <a:xfrm>
            <a:off x="2598742" y="2114142"/>
            <a:ext cx="4134465" cy="523220"/>
          </a:xfrm>
          <a:prstGeom prst="rect">
            <a:avLst/>
          </a:prstGeom>
          <a:noFill/>
          <a:ln w="9525">
            <a:noFill/>
            <a:miter lim="800000"/>
            <a:headEnd/>
            <a:tailEnd/>
          </a:ln>
        </p:spPr>
        <p:txBody>
          <a:bodyPr wrap="none">
            <a:spAutoFit/>
          </a:bodyPr>
          <a:lstStyle/>
          <a:p>
            <a:r>
              <a:rPr lang="zh-CN" altLang="en-US" sz="2800" b="1" dirty="0" smtClean="0">
                <a:solidFill>
                  <a:srgbClr val="FF0000"/>
                </a:solidFill>
                <a:latin typeface="华文细黑" pitchFamily="2" charset="-122"/>
                <a:ea typeface="华文细黑" pitchFamily="2" charset="-122"/>
              </a:rPr>
              <a:t>什么是金融衍生品、期货</a:t>
            </a:r>
            <a:endParaRPr lang="zh-CN" altLang="en-US" sz="2800" b="1" baseline="0" dirty="0">
              <a:solidFill>
                <a:srgbClr val="FF0000"/>
              </a:solidFill>
              <a:latin typeface="华文细黑" pitchFamily="2" charset="-122"/>
              <a:ea typeface="华文细黑" pitchFamily="2" charset="-122"/>
            </a:endParaRPr>
          </a:p>
        </p:txBody>
      </p:sp>
      <p:sp>
        <p:nvSpPr>
          <p:cNvPr id="5" name="Rectangle 34"/>
          <p:cNvSpPr>
            <a:spLocks noChangeArrowheads="1"/>
          </p:cNvSpPr>
          <p:nvPr/>
        </p:nvSpPr>
        <p:spPr bwMode="auto">
          <a:xfrm>
            <a:off x="2598742" y="3418304"/>
            <a:ext cx="4493538" cy="523220"/>
          </a:xfrm>
          <a:prstGeom prst="rect">
            <a:avLst/>
          </a:prstGeom>
          <a:noFill/>
          <a:ln w="9525">
            <a:noFill/>
            <a:miter lim="800000"/>
            <a:headEnd/>
            <a:tailEnd/>
          </a:ln>
        </p:spPr>
        <p:txBody>
          <a:bodyPr wrap="none">
            <a:spAutoFit/>
          </a:bodyPr>
          <a:lstStyle/>
          <a:p>
            <a:r>
              <a:rPr lang="zh-CN" altLang="en-US" sz="2800" b="1" dirty="0" smtClean="0">
                <a:latin typeface="华文细黑" pitchFamily="2" charset="-122"/>
                <a:ea typeface="华文细黑" pitchFamily="2" charset="-122"/>
              </a:rPr>
              <a:t>国内外</a:t>
            </a:r>
            <a:r>
              <a:rPr lang="zh-CN" altLang="en-US" sz="2800" b="1" baseline="0" dirty="0" smtClean="0">
                <a:latin typeface="华文细黑" pitchFamily="2" charset="-122"/>
                <a:ea typeface="华文细黑" pitchFamily="2" charset="-122"/>
              </a:rPr>
              <a:t>金融衍生品市场现状</a:t>
            </a:r>
            <a:endParaRPr lang="zh-CN" altLang="en-US" sz="2800" b="1" baseline="0" dirty="0">
              <a:latin typeface="华文细黑" pitchFamily="2" charset="-122"/>
              <a:ea typeface="华文细黑" pitchFamily="2" charset="-122"/>
            </a:endParaRPr>
          </a:p>
        </p:txBody>
      </p:sp>
      <p:sp>
        <p:nvSpPr>
          <p:cNvPr id="7" name="Rectangle 38"/>
          <p:cNvSpPr>
            <a:spLocks noChangeArrowheads="1"/>
          </p:cNvSpPr>
          <p:nvPr/>
        </p:nvSpPr>
        <p:spPr bwMode="auto">
          <a:xfrm>
            <a:off x="2608100" y="4693130"/>
            <a:ext cx="5570756" cy="523220"/>
          </a:xfrm>
          <a:prstGeom prst="rect">
            <a:avLst/>
          </a:prstGeom>
          <a:noFill/>
          <a:ln w="9525">
            <a:noFill/>
            <a:miter lim="800000"/>
            <a:headEnd/>
            <a:tailEnd/>
          </a:ln>
        </p:spPr>
        <p:txBody>
          <a:bodyPr wrap="none">
            <a:spAutoFit/>
          </a:bodyPr>
          <a:lstStyle/>
          <a:p>
            <a:r>
              <a:rPr lang="zh-CN" altLang="en-US" sz="2800" b="1" baseline="0" dirty="0" smtClean="0">
                <a:latin typeface="华文细黑" pitchFamily="2" charset="-122"/>
                <a:ea typeface="华文细黑" pitchFamily="2" charset="-122"/>
              </a:rPr>
              <a:t>当代有志青年在此市场应有何作为</a:t>
            </a:r>
            <a:endParaRPr lang="zh-CN" altLang="en-US" sz="2800" b="1" baseline="0" dirty="0">
              <a:latin typeface="华文细黑" pitchFamily="2" charset="-122"/>
              <a:ea typeface="华文细黑" pitchFamily="2" charset="-122"/>
            </a:endParaRPr>
          </a:p>
        </p:txBody>
      </p:sp>
      <p:pic>
        <p:nvPicPr>
          <p:cNvPr id="9" name="矩形 5"/>
          <p:cNvPicPr>
            <a:picLocks noChangeArrowheads="1"/>
          </p:cNvPicPr>
          <p:nvPr/>
        </p:nvPicPr>
        <p:blipFill>
          <a:blip r:embed="rId3" cstate="print"/>
          <a:srcRect/>
          <a:stretch>
            <a:fillRect/>
          </a:stretch>
        </p:blipFill>
        <p:spPr bwMode="auto">
          <a:xfrm>
            <a:off x="1681669" y="2031464"/>
            <a:ext cx="779045" cy="789432"/>
          </a:xfrm>
          <a:prstGeom prst="rect">
            <a:avLst/>
          </a:prstGeom>
          <a:noFill/>
          <a:ln w="9525">
            <a:noFill/>
            <a:miter lim="800000"/>
            <a:headEnd/>
            <a:tailEnd/>
          </a:ln>
        </p:spPr>
      </p:pic>
      <p:pic>
        <p:nvPicPr>
          <p:cNvPr id="10" name="矩形 5"/>
          <p:cNvPicPr>
            <a:picLocks noChangeArrowheads="1"/>
          </p:cNvPicPr>
          <p:nvPr/>
        </p:nvPicPr>
        <p:blipFill>
          <a:blip r:embed="rId4" cstate="print"/>
          <a:srcRect/>
          <a:stretch>
            <a:fillRect/>
          </a:stretch>
        </p:blipFill>
        <p:spPr bwMode="auto">
          <a:xfrm>
            <a:off x="1688688" y="3311624"/>
            <a:ext cx="779044" cy="789432"/>
          </a:xfrm>
          <a:prstGeom prst="rect">
            <a:avLst/>
          </a:prstGeom>
          <a:noFill/>
          <a:ln w="9525">
            <a:noFill/>
            <a:miter lim="800000"/>
            <a:headEnd/>
            <a:tailEnd/>
          </a:ln>
        </p:spPr>
      </p:pic>
      <p:pic>
        <p:nvPicPr>
          <p:cNvPr id="11" name="矩形 5"/>
          <p:cNvPicPr>
            <a:picLocks noChangeArrowheads="1"/>
          </p:cNvPicPr>
          <p:nvPr/>
        </p:nvPicPr>
        <p:blipFill>
          <a:blip r:embed="rId5" cstate="print"/>
          <a:srcRect/>
          <a:stretch>
            <a:fillRect/>
          </a:stretch>
        </p:blipFill>
        <p:spPr bwMode="auto">
          <a:xfrm>
            <a:off x="1681669" y="4591784"/>
            <a:ext cx="786063" cy="853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07504" y="1628774"/>
            <a:ext cx="8930938" cy="4104481"/>
          </a:xfrm>
          <a:prstGeom prst="rect">
            <a:avLst/>
          </a:prstGeom>
          <a:noFill/>
          <a:ln w="9525">
            <a:solidFill>
              <a:srgbClr val="FF0000"/>
            </a:solidFill>
            <a:miter lim="800000"/>
            <a:headEnd/>
            <a:tailEnd/>
          </a:ln>
          <a:effectLst/>
        </p:spPr>
      </p:pic>
      <p:sp>
        <p:nvSpPr>
          <p:cNvPr id="3"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跨期套利案例</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跨期套利案例</a:t>
            </a:r>
            <a:endParaRPr lang="en-US" altLang="zh-CN" sz="2400" b="1" dirty="0">
              <a:solidFill>
                <a:schemeClr val="bg1"/>
              </a:solidFill>
            </a:endParaRPr>
          </a:p>
        </p:txBody>
      </p:sp>
      <p:graphicFrame>
        <p:nvGraphicFramePr>
          <p:cNvPr id="3" name="Group 31"/>
          <p:cNvGraphicFramePr>
            <a:graphicFrameLocks/>
          </p:cNvGraphicFramePr>
          <p:nvPr/>
        </p:nvGraphicFramePr>
        <p:xfrm>
          <a:off x="457200" y="1484784"/>
          <a:ext cx="8229600" cy="3882510"/>
        </p:xfrm>
        <a:graphic>
          <a:graphicData uri="http://schemas.openxmlformats.org/drawingml/2006/table">
            <a:tbl>
              <a:tblPr/>
              <a:tblGrid>
                <a:gridCol w="2170584"/>
                <a:gridCol w="2952328"/>
                <a:gridCol w="3106688"/>
              </a:tblGrid>
              <a:tr h="576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时间</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螺纹</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1401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螺纹</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1405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8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2013.07.01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投资者买入</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3533</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投资者卖出</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3619</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 </a:t>
                      </a: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604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2013.08.01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投资者卖出</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手平仓</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3647</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吨</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投资者买入</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手平仓</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价格</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3699</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手</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微软雅黑" pitchFamily="34" charset="-122"/>
                          <a:ea typeface="微软雅黑" pitchFamily="34" charset="-122"/>
                        </a:rPr>
                        <a:t>平仓结果</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盈利</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11400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亏损</a:t>
                      </a:r>
                      <a:r>
                        <a:rPr kumimoji="0" lang="en-US" altLang="zh-CN" sz="2000" b="1" i="0" u="none" strike="noStrike" cap="none" normalizeH="0" baseline="0" dirty="0" smtClean="0">
                          <a:ln>
                            <a:noFill/>
                          </a:ln>
                          <a:solidFill>
                            <a:schemeClr val="tx1"/>
                          </a:solidFill>
                          <a:effectLst/>
                          <a:latin typeface="微软雅黑" pitchFamily="34" charset="-122"/>
                          <a:ea typeface="微软雅黑" pitchFamily="34" charset="-122"/>
                        </a:rPr>
                        <a:t>8000</a:t>
                      </a: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元</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微软雅黑" pitchFamily="34" charset="-122"/>
                          <a:ea typeface="微软雅黑" pitchFamily="34" charset="-122"/>
                        </a:rPr>
                        <a:t>套利结果</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FF0000"/>
                          </a:solidFill>
                          <a:effectLst/>
                          <a:latin typeface="微软雅黑" pitchFamily="34" charset="-122"/>
                          <a:ea typeface="微软雅黑" pitchFamily="34" charset="-122"/>
                        </a:rPr>
                        <a:t>获利</a:t>
                      </a:r>
                      <a:r>
                        <a:rPr kumimoji="0" lang="en-US" altLang="zh-CN" sz="2000" b="1" i="0" u="none" strike="noStrike" cap="none" normalizeH="0" baseline="0" dirty="0" smtClean="0">
                          <a:ln>
                            <a:noFill/>
                          </a:ln>
                          <a:solidFill>
                            <a:srgbClr val="FF0000"/>
                          </a:solidFill>
                          <a:effectLst/>
                          <a:latin typeface="微软雅黑" pitchFamily="34" charset="-122"/>
                          <a:ea typeface="微软雅黑" pitchFamily="34" charset="-122"/>
                        </a:rPr>
                        <a:t>3400</a:t>
                      </a:r>
                      <a:r>
                        <a:rPr kumimoji="0" lang="zh-CN" altLang="en-US" sz="2000" b="1" i="0" u="none" strike="noStrike" cap="none" normalizeH="0" baseline="0" dirty="0" smtClean="0">
                          <a:ln>
                            <a:noFill/>
                          </a:ln>
                          <a:solidFill>
                            <a:srgbClr val="FF0000"/>
                          </a:solidFill>
                          <a:effectLst/>
                          <a:latin typeface="微软雅黑" pitchFamily="34" charset="-122"/>
                          <a:ea typeface="微软雅黑" pitchFamily="34" charset="-122"/>
                        </a:rPr>
                        <a:t>元</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3" cstate="print"/>
          <a:srcRect/>
          <a:stretch>
            <a:fillRect/>
          </a:stretch>
        </p:blipFill>
        <p:spPr bwMode="auto">
          <a:xfrm>
            <a:off x="875855" y="1268760"/>
            <a:ext cx="5352454" cy="3938598"/>
          </a:xfrm>
          <a:prstGeom prst="rect">
            <a:avLst/>
          </a:prstGeom>
          <a:noFill/>
          <a:ln w="9525">
            <a:noFill/>
            <a:miter lim="800000"/>
            <a:headEnd/>
            <a:tailEnd/>
          </a:ln>
          <a:effectLst/>
        </p:spPr>
      </p:pic>
      <p:sp>
        <p:nvSpPr>
          <p:cNvPr id="3" name="矩形 7"/>
          <p:cNvSpPr>
            <a:spLocks noChangeArrowheads="1"/>
          </p:cNvSpPr>
          <p:nvPr/>
        </p:nvSpPr>
        <p:spPr bwMode="auto">
          <a:xfrm>
            <a:off x="6613079" y="1841847"/>
            <a:ext cx="2428875" cy="1190625"/>
          </a:xfrm>
          <a:prstGeom prst="rect">
            <a:avLst/>
          </a:prstGeom>
          <a:noFill/>
          <a:ln w="9525">
            <a:noFill/>
            <a:miter lim="800000"/>
            <a:headEnd/>
            <a:tailEnd/>
          </a:ln>
        </p:spPr>
        <p:txBody>
          <a:bodyPr>
            <a:spAutoFit/>
          </a:bodyPr>
          <a:lstStyle/>
          <a:p>
            <a:r>
              <a:rPr kumimoji="1" lang="zh-CN" altLang="en-US" b="1">
                <a:latin typeface="楷体_GB2312" pitchFamily="49" charset="-122"/>
              </a:rPr>
              <a:t>交易顺序：</a:t>
            </a:r>
          </a:p>
          <a:p>
            <a:r>
              <a:rPr kumimoji="1" lang="zh-CN" altLang="en-US" b="1">
                <a:latin typeface="楷体_GB2312" pitchFamily="49" charset="-122"/>
              </a:rPr>
              <a:t>先卖后买，即</a:t>
            </a:r>
          </a:p>
          <a:p>
            <a:r>
              <a:rPr kumimoji="1" lang="zh-CN" altLang="en-US" b="1">
                <a:solidFill>
                  <a:srgbClr val="FF3300"/>
                </a:solidFill>
                <a:latin typeface="楷体_GB2312" pitchFamily="49" charset="-122"/>
              </a:rPr>
              <a:t>开仓是卖出，</a:t>
            </a:r>
          </a:p>
          <a:p>
            <a:r>
              <a:rPr kumimoji="1" lang="zh-CN" altLang="en-US" b="1">
                <a:solidFill>
                  <a:srgbClr val="FF3300"/>
                </a:solidFill>
                <a:latin typeface="楷体_GB2312" pitchFamily="49" charset="-122"/>
              </a:rPr>
              <a:t>平仓是买入。</a:t>
            </a:r>
          </a:p>
        </p:txBody>
      </p:sp>
      <p:sp>
        <p:nvSpPr>
          <p:cNvPr id="4" name="矩形 8"/>
          <p:cNvSpPr>
            <a:spLocks noChangeArrowheads="1"/>
          </p:cNvSpPr>
          <p:nvPr/>
        </p:nvSpPr>
        <p:spPr bwMode="auto">
          <a:xfrm>
            <a:off x="6613079" y="3192809"/>
            <a:ext cx="2428875" cy="366713"/>
          </a:xfrm>
          <a:prstGeom prst="rect">
            <a:avLst/>
          </a:prstGeom>
          <a:noFill/>
          <a:ln w="9525">
            <a:noFill/>
            <a:miter lim="800000"/>
            <a:headEnd/>
            <a:tailEnd/>
          </a:ln>
        </p:spPr>
        <p:txBody>
          <a:bodyPr>
            <a:spAutoFit/>
          </a:bodyPr>
          <a:lstStyle/>
          <a:p>
            <a:pPr>
              <a:spcBef>
                <a:spcPct val="50000"/>
              </a:spcBef>
            </a:pPr>
            <a:r>
              <a:rPr kumimoji="1" lang="zh-CN" altLang="en-US" b="1">
                <a:latin typeface="楷体_GB2312" pitchFamily="49" charset="-122"/>
              </a:rPr>
              <a:t>开仓价：</a:t>
            </a:r>
            <a:r>
              <a:rPr kumimoji="1" lang="en-US" altLang="zh-CN" b="1">
                <a:latin typeface="楷体_GB2312" pitchFamily="49" charset="-122"/>
              </a:rPr>
              <a:t>284.10</a:t>
            </a:r>
          </a:p>
        </p:txBody>
      </p:sp>
      <p:sp>
        <p:nvSpPr>
          <p:cNvPr id="5" name="TextBox 10"/>
          <p:cNvSpPr txBox="1">
            <a:spLocks noChangeArrowheads="1"/>
          </p:cNvSpPr>
          <p:nvPr/>
        </p:nvSpPr>
        <p:spPr bwMode="auto">
          <a:xfrm>
            <a:off x="-36512" y="5315297"/>
            <a:ext cx="4968875" cy="1200329"/>
          </a:xfrm>
          <a:prstGeom prst="rect">
            <a:avLst/>
          </a:prstGeom>
          <a:noFill/>
          <a:ln w="9525">
            <a:noFill/>
            <a:miter lim="800000"/>
            <a:headEnd/>
            <a:tailEnd/>
          </a:ln>
        </p:spPr>
        <p:txBody>
          <a:bodyPr>
            <a:spAutoFit/>
          </a:bodyPr>
          <a:lstStyle/>
          <a:p>
            <a:r>
              <a:rPr kumimoji="1" lang="zh-CN" altLang="en-US" sz="1800" b="1" dirty="0">
                <a:latin typeface="微软雅黑" pitchFamily="34" charset="-122"/>
              </a:rPr>
              <a:t>计算结果如下：                                             </a:t>
            </a:r>
          </a:p>
          <a:p>
            <a:r>
              <a:rPr kumimoji="1" lang="zh-CN" altLang="en-US" sz="1800" b="1" dirty="0">
                <a:latin typeface="微软雅黑" pitchFamily="34" charset="-122"/>
              </a:rPr>
              <a:t>保证金＝开仓价</a:t>
            </a:r>
            <a:r>
              <a:rPr kumimoji="1" lang="en-US" altLang="zh-CN" sz="1800" b="1" dirty="0">
                <a:latin typeface="微软雅黑" pitchFamily="34" charset="-122"/>
              </a:rPr>
              <a:t>×</a:t>
            </a:r>
            <a:r>
              <a:rPr kumimoji="1" lang="zh-CN" altLang="en-US" sz="1800" b="1" dirty="0">
                <a:latin typeface="微软雅黑" pitchFamily="34" charset="-122"/>
              </a:rPr>
              <a:t>交易单位 </a:t>
            </a:r>
            <a:r>
              <a:rPr kumimoji="1" lang="en-US" altLang="zh-CN" sz="1800" b="1" dirty="0">
                <a:latin typeface="微软雅黑" pitchFamily="34" charset="-122"/>
              </a:rPr>
              <a:t>×</a:t>
            </a:r>
            <a:r>
              <a:rPr kumimoji="1" lang="zh-CN" altLang="en-US" sz="1800" b="1" dirty="0">
                <a:latin typeface="微软雅黑" pitchFamily="34" charset="-122"/>
              </a:rPr>
              <a:t>手数</a:t>
            </a:r>
            <a:r>
              <a:rPr kumimoji="1" lang="en-US" altLang="zh-CN" sz="1800" b="1" dirty="0">
                <a:latin typeface="微软雅黑" pitchFamily="34" charset="-122"/>
              </a:rPr>
              <a:t>×</a:t>
            </a:r>
            <a:r>
              <a:rPr kumimoji="1" lang="zh-CN" altLang="en-US" sz="1800" b="1" dirty="0">
                <a:latin typeface="微软雅黑" pitchFamily="34" charset="-122"/>
              </a:rPr>
              <a:t>保证金比率</a:t>
            </a:r>
          </a:p>
          <a:p>
            <a:r>
              <a:rPr kumimoji="1" lang="zh-CN" altLang="en-US" sz="1800" b="1" dirty="0">
                <a:latin typeface="微软雅黑" pitchFamily="34" charset="-122"/>
              </a:rPr>
              <a:t>          ＝ </a:t>
            </a:r>
            <a:r>
              <a:rPr kumimoji="1" lang="en-US" altLang="zh-CN" sz="1800" b="1" dirty="0">
                <a:latin typeface="微软雅黑" pitchFamily="34" charset="-122"/>
              </a:rPr>
              <a:t>284.10×1000×1×11</a:t>
            </a:r>
            <a:r>
              <a:rPr kumimoji="1" lang="zh-CN" altLang="en-US" sz="1800" b="1" dirty="0">
                <a:latin typeface="微软雅黑" pitchFamily="34" charset="-122"/>
              </a:rPr>
              <a:t>％ </a:t>
            </a:r>
          </a:p>
          <a:p>
            <a:r>
              <a:rPr kumimoji="1" lang="zh-CN" altLang="en-US" sz="1800" b="1" dirty="0">
                <a:latin typeface="微软雅黑" pitchFamily="34" charset="-122"/>
              </a:rPr>
              <a:t>          ＝</a:t>
            </a:r>
            <a:r>
              <a:rPr kumimoji="1" lang="en-US" altLang="zh-CN" sz="1800" b="1" dirty="0">
                <a:latin typeface="微软雅黑" pitchFamily="34" charset="-122"/>
              </a:rPr>
              <a:t>31251</a:t>
            </a:r>
          </a:p>
        </p:txBody>
      </p:sp>
      <p:sp>
        <p:nvSpPr>
          <p:cNvPr id="6" name="右箭头 22"/>
          <p:cNvSpPr>
            <a:spLocks noChangeArrowheads="1"/>
          </p:cNvSpPr>
          <p:nvPr/>
        </p:nvSpPr>
        <p:spPr bwMode="auto">
          <a:xfrm>
            <a:off x="351979" y="1362868"/>
            <a:ext cx="1439862" cy="553964"/>
          </a:xfrm>
          <a:prstGeom prst="rightArrow">
            <a:avLst>
              <a:gd name="adj1" fmla="val 50000"/>
              <a:gd name="adj2" fmla="val 105239"/>
            </a:avLst>
          </a:prstGeom>
          <a:solidFill>
            <a:schemeClr val="bg1"/>
          </a:solidFill>
          <a:ln w="25400" algn="ctr">
            <a:solidFill>
              <a:srgbClr val="3366FF"/>
            </a:solidFill>
            <a:miter lim="800000"/>
            <a:headEnd/>
            <a:tailEnd/>
          </a:ln>
        </p:spPr>
        <p:txBody>
          <a:bodyPr anchor="ctr"/>
          <a:lstStyle/>
          <a:p>
            <a:pPr algn="ctr"/>
            <a:r>
              <a:rPr lang="zh-CN" altLang="en-US" sz="1200" dirty="0">
                <a:solidFill>
                  <a:srgbClr val="FF9900"/>
                </a:solidFill>
                <a:latin typeface="楷体_GB2312" pitchFamily="49" charset="-122"/>
              </a:rPr>
              <a:t>卖出黄金期货</a:t>
            </a:r>
          </a:p>
        </p:txBody>
      </p:sp>
      <p:sp>
        <p:nvSpPr>
          <p:cNvPr id="7" name="Rectangle 8"/>
          <p:cNvSpPr>
            <a:spLocks noChangeArrowheads="1"/>
          </p:cNvSpPr>
          <p:nvPr/>
        </p:nvSpPr>
        <p:spPr bwMode="auto">
          <a:xfrm>
            <a:off x="6557516" y="3769072"/>
            <a:ext cx="2627313" cy="1192212"/>
          </a:xfrm>
          <a:prstGeom prst="rect">
            <a:avLst/>
          </a:prstGeom>
          <a:noFill/>
          <a:ln w="9525">
            <a:noFill/>
            <a:miter lim="800000"/>
            <a:headEnd/>
            <a:tailEnd/>
          </a:ln>
        </p:spPr>
        <p:txBody>
          <a:bodyPr>
            <a:spAutoFit/>
          </a:bodyPr>
          <a:lstStyle/>
          <a:p>
            <a:pPr>
              <a:spcBef>
                <a:spcPct val="50000"/>
              </a:spcBef>
            </a:pPr>
            <a:r>
              <a:rPr kumimoji="1" lang="zh-CN" altLang="en-US" b="1">
                <a:latin typeface="楷体_GB2312" pitchFamily="49" charset="-122"/>
              </a:rPr>
              <a:t>平仓价：</a:t>
            </a:r>
            <a:r>
              <a:rPr kumimoji="1" lang="en-US" altLang="zh-CN" b="1">
                <a:latin typeface="楷体_GB2312" pitchFamily="49" charset="-122"/>
              </a:rPr>
              <a:t>255.9</a:t>
            </a:r>
          </a:p>
          <a:p>
            <a:pPr>
              <a:spcBef>
                <a:spcPct val="50000"/>
              </a:spcBef>
            </a:pPr>
            <a:r>
              <a:rPr kumimoji="1" lang="zh-CN" altLang="en-US" b="1">
                <a:latin typeface="楷体_GB2312" pitchFamily="49" charset="-122"/>
              </a:rPr>
              <a:t>保证金比率：</a:t>
            </a:r>
            <a:r>
              <a:rPr kumimoji="1" lang="en-US" altLang="zh-CN" b="1">
                <a:latin typeface="楷体_GB2312" pitchFamily="49" charset="-122"/>
              </a:rPr>
              <a:t>11</a:t>
            </a:r>
            <a:r>
              <a:rPr kumimoji="1" lang="zh-CN" altLang="en-US" b="1">
                <a:latin typeface="楷体_GB2312" pitchFamily="49" charset="-122"/>
              </a:rPr>
              <a:t>％   </a:t>
            </a:r>
          </a:p>
          <a:p>
            <a:pPr>
              <a:spcBef>
                <a:spcPct val="50000"/>
              </a:spcBef>
            </a:pPr>
            <a:r>
              <a:rPr kumimoji="1" lang="zh-CN" altLang="en-US" b="1">
                <a:latin typeface="楷体_GB2312" pitchFamily="49" charset="-122"/>
              </a:rPr>
              <a:t>手数：</a:t>
            </a:r>
            <a:r>
              <a:rPr kumimoji="1" lang="en-US" altLang="zh-CN" b="1">
                <a:latin typeface="楷体_GB2312" pitchFamily="49" charset="-122"/>
              </a:rPr>
              <a:t>1</a:t>
            </a:r>
            <a:r>
              <a:rPr kumimoji="1" lang="zh-CN" altLang="en-US" b="1">
                <a:latin typeface="楷体_GB2312" pitchFamily="49" charset="-122"/>
              </a:rPr>
              <a:t>手</a:t>
            </a:r>
          </a:p>
        </p:txBody>
      </p:sp>
      <p:sp>
        <p:nvSpPr>
          <p:cNvPr id="8" name="AutoShape 10"/>
          <p:cNvSpPr>
            <a:spLocks noChangeArrowheads="1"/>
          </p:cNvSpPr>
          <p:nvPr/>
        </p:nvSpPr>
        <p:spPr bwMode="auto">
          <a:xfrm rot="5580935">
            <a:off x="4356447" y="3736528"/>
            <a:ext cx="504825" cy="865188"/>
          </a:xfrm>
          <a:prstGeom prst="upArrow">
            <a:avLst>
              <a:gd name="adj1" fmla="val 50000"/>
              <a:gd name="adj2" fmla="val 42846"/>
            </a:avLst>
          </a:prstGeom>
          <a:solidFill>
            <a:schemeClr val="bg1"/>
          </a:solidFill>
          <a:ln w="25400" algn="ctr">
            <a:solidFill>
              <a:srgbClr val="2058A4"/>
            </a:solidFill>
            <a:miter lim="800000"/>
            <a:headEnd/>
            <a:tailEnd/>
          </a:ln>
        </p:spPr>
        <p:txBody>
          <a:bodyPr wrap="none" anchor="ctr"/>
          <a:lstStyle/>
          <a:p>
            <a:pPr algn="ctr"/>
            <a:endParaRPr lang="zh-CN" altLang="zh-CN" sz="1400">
              <a:solidFill>
                <a:srgbClr val="FFFFFF"/>
              </a:solidFill>
              <a:latin typeface="楷体_GB2312" pitchFamily="49" charset="-122"/>
            </a:endParaRPr>
          </a:p>
        </p:txBody>
      </p:sp>
      <p:sp>
        <p:nvSpPr>
          <p:cNvPr id="9" name="Text Box 11"/>
          <p:cNvSpPr txBox="1">
            <a:spLocks noChangeArrowheads="1"/>
          </p:cNvSpPr>
          <p:nvPr/>
        </p:nvSpPr>
        <p:spPr bwMode="auto">
          <a:xfrm rot="171189">
            <a:off x="4144516" y="4015134"/>
            <a:ext cx="903288" cy="307975"/>
          </a:xfrm>
          <a:prstGeom prst="rect">
            <a:avLst/>
          </a:prstGeom>
          <a:noFill/>
          <a:ln w="25400" algn="ctr">
            <a:noFill/>
            <a:miter lim="800000"/>
            <a:headEnd/>
            <a:tailEnd/>
          </a:ln>
        </p:spPr>
        <p:txBody>
          <a:bodyPr wrap="none">
            <a:spAutoFit/>
          </a:bodyPr>
          <a:lstStyle/>
          <a:p>
            <a:pPr algn="ctr"/>
            <a:r>
              <a:rPr lang="zh-CN" altLang="en-US" sz="1400">
                <a:solidFill>
                  <a:srgbClr val="FF9900"/>
                </a:solidFill>
                <a:latin typeface="楷体_GB2312" pitchFamily="49" charset="-122"/>
                <a:ea typeface="楷体_GB2312" pitchFamily="49" charset="-122"/>
              </a:rPr>
              <a:t>买入平仓</a:t>
            </a:r>
          </a:p>
        </p:txBody>
      </p:sp>
      <p:sp>
        <p:nvSpPr>
          <p:cNvPr id="10" name="Rectangle 12"/>
          <p:cNvSpPr>
            <a:spLocks noChangeArrowheads="1"/>
          </p:cNvSpPr>
          <p:nvPr/>
        </p:nvSpPr>
        <p:spPr bwMode="auto">
          <a:xfrm>
            <a:off x="4896296" y="5589414"/>
            <a:ext cx="4140200" cy="1223962"/>
          </a:xfrm>
          <a:prstGeom prst="rect">
            <a:avLst/>
          </a:prstGeom>
          <a:noFill/>
          <a:ln w="25400" algn="ctr">
            <a:noFill/>
            <a:miter lim="800000"/>
            <a:headEnd/>
            <a:tailEnd/>
          </a:ln>
        </p:spPr>
        <p:txBody>
          <a:bodyPr wrap="none"/>
          <a:lstStyle/>
          <a:p>
            <a:r>
              <a:rPr kumimoji="1" lang="zh-CN" altLang="en-US" sz="1800" b="1" dirty="0">
                <a:latin typeface="微软雅黑" pitchFamily="34" charset="-122"/>
              </a:rPr>
              <a:t>盈亏计算</a:t>
            </a:r>
          </a:p>
          <a:p>
            <a:r>
              <a:rPr kumimoji="1" lang="zh-CN" altLang="en-US" sz="1800" b="1" dirty="0">
                <a:latin typeface="微软雅黑" pitchFamily="34" charset="-122"/>
              </a:rPr>
              <a:t>＝（卖出价－买入价）</a:t>
            </a:r>
            <a:r>
              <a:rPr kumimoji="1" lang="en-US" altLang="zh-CN" sz="1800" b="1" dirty="0">
                <a:latin typeface="微软雅黑" pitchFamily="34" charset="-122"/>
              </a:rPr>
              <a:t>×</a:t>
            </a:r>
            <a:r>
              <a:rPr kumimoji="1" lang="zh-CN" altLang="en-US" sz="1800" b="1" dirty="0">
                <a:latin typeface="微软雅黑" pitchFamily="34" charset="-122"/>
              </a:rPr>
              <a:t>交易单位</a:t>
            </a:r>
            <a:r>
              <a:rPr kumimoji="1" lang="en-US" altLang="zh-CN" sz="1800" b="1" dirty="0">
                <a:latin typeface="微软雅黑" pitchFamily="34" charset="-122"/>
              </a:rPr>
              <a:t>×</a:t>
            </a:r>
            <a:r>
              <a:rPr kumimoji="1" lang="zh-CN" altLang="en-US" sz="1800" b="1" dirty="0">
                <a:latin typeface="微软雅黑" pitchFamily="34" charset="-122"/>
              </a:rPr>
              <a:t>手数</a:t>
            </a:r>
          </a:p>
          <a:p>
            <a:r>
              <a:rPr kumimoji="1" lang="zh-CN" altLang="en-US" sz="1800" b="1" dirty="0">
                <a:latin typeface="微软雅黑" pitchFamily="34" charset="-122"/>
              </a:rPr>
              <a:t>＝（</a:t>
            </a:r>
            <a:r>
              <a:rPr kumimoji="1" lang="en-US" altLang="zh-CN" sz="1800" b="1" dirty="0">
                <a:latin typeface="微软雅黑" pitchFamily="34" charset="-122"/>
              </a:rPr>
              <a:t> 284.10 </a:t>
            </a:r>
            <a:r>
              <a:rPr kumimoji="1" lang="zh-CN" altLang="en-US" sz="1800" b="1" dirty="0">
                <a:latin typeface="微软雅黑" pitchFamily="34" charset="-122"/>
              </a:rPr>
              <a:t>－</a:t>
            </a:r>
            <a:r>
              <a:rPr kumimoji="1" lang="en-US" altLang="zh-CN" sz="1800" b="1" dirty="0">
                <a:latin typeface="微软雅黑" pitchFamily="34" charset="-122"/>
              </a:rPr>
              <a:t> 255.9 </a:t>
            </a:r>
            <a:r>
              <a:rPr kumimoji="1" lang="zh-CN" altLang="en-US" sz="1800" b="1" dirty="0">
                <a:latin typeface="微软雅黑" pitchFamily="34" charset="-122"/>
              </a:rPr>
              <a:t>）</a:t>
            </a:r>
            <a:r>
              <a:rPr kumimoji="1" lang="en-US" altLang="zh-CN" sz="1800" b="1" dirty="0">
                <a:latin typeface="微软雅黑" pitchFamily="34" charset="-122"/>
              </a:rPr>
              <a:t>×1000×1</a:t>
            </a:r>
          </a:p>
          <a:p>
            <a:r>
              <a:rPr kumimoji="1" lang="zh-CN" altLang="en-US" sz="1800" b="1" dirty="0">
                <a:latin typeface="微软雅黑" pitchFamily="34" charset="-122"/>
              </a:rPr>
              <a:t>＝</a:t>
            </a:r>
            <a:r>
              <a:rPr kumimoji="1" lang="en-US" altLang="zh-CN" sz="1800" b="1" dirty="0">
                <a:latin typeface="微软雅黑" pitchFamily="34" charset="-122"/>
              </a:rPr>
              <a:t>28200</a:t>
            </a:r>
            <a:endParaRPr lang="zh-CN" altLang="en-US" sz="1800" dirty="0">
              <a:latin typeface="微软雅黑" pitchFamily="34" charset="-122"/>
            </a:endParaRPr>
          </a:p>
        </p:txBody>
      </p:sp>
      <p:sp>
        <p:nvSpPr>
          <p:cNvPr id="11"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投机交易案例</a:t>
            </a:r>
            <a:endParaRPr lang="en-US" altLang="zh-CN" sz="2400" b="1" dirty="0">
              <a:solidFill>
                <a:schemeClr val="bg1"/>
              </a:solidFill>
            </a:endParaRPr>
          </a:p>
        </p:txBody>
      </p:sp>
      <p:sp>
        <p:nvSpPr>
          <p:cNvPr id="12" name="TextBox 11"/>
          <p:cNvSpPr txBox="1"/>
          <p:nvPr/>
        </p:nvSpPr>
        <p:spPr>
          <a:xfrm>
            <a:off x="6372325" y="1124743"/>
            <a:ext cx="2376139" cy="461665"/>
          </a:xfrm>
          <a:prstGeom prst="rect">
            <a:avLst/>
          </a:prstGeom>
          <a:noFill/>
        </p:spPr>
        <p:txBody>
          <a:bodyPr wrap="square" rtlCol="0">
            <a:spAutoFit/>
          </a:bodyPr>
          <a:lstStyle/>
          <a:p>
            <a:pPr algn="ctr"/>
            <a:r>
              <a:rPr lang="zh-CN" altLang="en-US" sz="2400" b="1" dirty="0" smtClean="0">
                <a:latin typeface="微软雅黑" pitchFamily="34" charset="-122"/>
              </a:rPr>
              <a:t>以黄金期货为例</a:t>
            </a:r>
            <a:endParaRPr lang="zh-CN" altLang="en-US" sz="2400" b="1" dirty="0">
              <a:latin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endParaRPr lang="en-US" altLang="zh-CN" sz="2400" b="1" dirty="0">
              <a:solidFill>
                <a:schemeClr val="bg1"/>
              </a:solidFill>
            </a:endParaRPr>
          </a:p>
        </p:txBody>
      </p:sp>
      <p:sp>
        <p:nvSpPr>
          <p:cNvPr id="4" name="Rectangle 32"/>
          <p:cNvSpPr>
            <a:spLocks noChangeArrowheads="1"/>
          </p:cNvSpPr>
          <p:nvPr/>
        </p:nvSpPr>
        <p:spPr bwMode="auto">
          <a:xfrm>
            <a:off x="2598742" y="2114142"/>
            <a:ext cx="4134465" cy="523220"/>
          </a:xfrm>
          <a:prstGeom prst="rect">
            <a:avLst/>
          </a:prstGeom>
          <a:noFill/>
          <a:ln w="9525">
            <a:noFill/>
            <a:miter lim="800000"/>
            <a:headEnd/>
            <a:tailEnd/>
          </a:ln>
        </p:spPr>
        <p:txBody>
          <a:bodyPr wrap="none">
            <a:spAutoFit/>
          </a:bodyPr>
          <a:lstStyle/>
          <a:p>
            <a:r>
              <a:rPr lang="zh-CN" altLang="en-US" sz="2800" b="1" dirty="0" smtClean="0">
                <a:latin typeface="华文细黑" pitchFamily="2" charset="-122"/>
                <a:ea typeface="华文细黑" pitchFamily="2" charset="-122"/>
              </a:rPr>
              <a:t>什么是金融衍生品、期货</a:t>
            </a:r>
            <a:endParaRPr lang="zh-CN" altLang="en-US" sz="2800" b="1" baseline="0" dirty="0">
              <a:latin typeface="华文细黑" pitchFamily="2" charset="-122"/>
              <a:ea typeface="华文细黑" pitchFamily="2" charset="-122"/>
            </a:endParaRPr>
          </a:p>
        </p:txBody>
      </p:sp>
      <p:sp>
        <p:nvSpPr>
          <p:cNvPr id="5" name="Rectangle 34"/>
          <p:cNvSpPr>
            <a:spLocks noChangeArrowheads="1"/>
          </p:cNvSpPr>
          <p:nvPr/>
        </p:nvSpPr>
        <p:spPr bwMode="auto">
          <a:xfrm>
            <a:off x="2598742" y="3418304"/>
            <a:ext cx="4493538" cy="523220"/>
          </a:xfrm>
          <a:prstGeom prst="rect">
            <a:avLst/>
          </a:prstGeom>
          <a:noFill/>
          <a:ln w="9525">
            <a:noFill/>
            <a:miter lim="800000"/>
            <a:headEnd/>
            <a:tailEnd/>
          </a:ln>
        </p:spPr>
        <p:txBody>
          <a:bodyPr wrap="none">
            <a:spAutoFit/>
          </a:bodyPr>
          <a:lstStyle/>
          <a:p>
            <a:r>
              <a:rPr lang="zh-CN" altLang="en-US" sz="2800" b="1" dirty="0" smtClean="0">
                <a:solidFill>
                  <a:srgbClr val="FF0000"/>
                </a:solidFill>
                <a:latin typeface="华文细黑" pitchFamily="2" charset="-122"/>
                <a:ea typeface="华文细黑" pitchFamily="2" charset="-122"/>
              </a:rPr>
              <a:t>国内外</a:t>
            </a:r>
            <a:r>
              <a:rPr lang="zh-CN" altLang="en-US" sz="2800" b="1" baseline="0" dirty="0" smtClean="0">
                <a:solidFill>
                  <a:srgbClr val="FF0000"/>
                </a:solidFill>
                <a:latin typeface="华文细黑" pitchFamily="2" charset="-122"/>
                <a:ea typeface="华文细黑" pitchFamily="2" charset="-122"/>
              </a:rPr>
              <a:t>金融衍生品市场现状</a:t>
            </a:r>
            <a:endParaRPr lang="zh-CN" altLang="en-US" sz="2800" b="1" baseline="0" dirty="0">
              <a:solidFill>
                <a:srgbClr val="FF0000"/>
              </a:solidFill>
              <a:latin typeface="华文细黑" pitchFamily="2" charset="-122"/>
              <a:ea typeface="华文细黑" pitchFamily="2" charset="-122"/>
            </a:endParaRPr>
          </a:p>
        </p:txBody>
      </p:sp>
      <p:sp>
        <p:nvSpPr>
          <p:cNvPr id="7" name="Rectangle 38"/>
          <p:cNvSpPr>
            <a:spLocks noChangeArrowheads="1"/>
          </p:cNvSpPr>
          <p:nvPr/>
        </p:nvSpPr>
        <p:spPr bwMode="auto">
          <a:xfrm>
            <a:off x="2608100" y="4693130"/>
            <a:ext cx="5570756" cy="523220"/>
          </a:xfrm>
          <a:prstGeom prst="rect">
            <a:avLst/>
          </a:prstGeom>
          <a:noFill/>
          <a:ln w="9525">
            <a:noFill/>
            <a:miter lim="800000"/>
            <a:headEnd/>
            <a:tailEnd/>
          </a:ln>
        </p:spPr>
        <p:txBody>
          <a:bodyPr wrap="none">
            <a:spAutoFit/>
          </a:bodyPr>
          <a:lstStyle/>
          <a:p>
            <a:r>
              <a:rPr lang="zh-CN" altLang="en-US" sz="2800" b="1" baseline="0" dirty="0" smtClean="0">
                <a:latin typeface="华文细黑" pitchFamily="2" charset="-122"/>
                <a:ea typeface="华文细黑" pitchFamily="2" charset="-122"/>
              </a:rPr>
              <a:t>当代有志青年在此市场应有何作为</a:t>
            </a:r>
            <a:endParaRPr lang="zh-CN" altLang="en-US" sz="2800" b="1" baseline="0" dirty="0">
              <a:latin typeface="华文细黑" pitchFamily="2" charset="-122"/>
              <a:ea typeface="华文细黑" pitchFamily="2" charset="-122"/>
            </a:endParaRPr>
          </a:p>
        </p:txBody>
      </p:sp>
      <p:pic>
        <p:nvPicPr>
          <p:cNvPr id="9" name="矩形 5"/>
          <p:cNvPicPr>
            <a:picLocks noChangeArrowheads="1"/>
          </p:cNvPicPr>
          <p:nvPr/>
        </p:nvPicPr>
        <p:blipFill>
          <a:blip r:embed="rId3" cstate="print"/>
          <a:srcRect/>
          <a:stretch>
            <a:fillRect/>
          </a:stretch>
        </p:blipFill>
        <p:spPr bwMode="auto">
          <a:xfrm>
            <a:off x="1681669" y="2031464"/>
            <a:ext cx="779045" cy="789432"/>
          </a:xfrm>
          <a:prstGeom prst="rect">
            <a:avLst/>
          </a:prstGeom>
          <a:noFill/>
          <a:ln w="9525">
            <a:noFill/>
            <a:miter lim="800000"/>
            <a:headEnd/>
            <a:tailEnd/>
          </a:ln>
        </p:spPr>
      </p:pic>
      <p:pic>
        <p:nvPicPr>
          <p:cNvPr id="10" name="矩形 5"/>
          <p:cNvPicPr>
            <a:picLocks noChangeArrowheads="1"/>
          </p:cNvPicPr>
          <p:nvPr/>
        </p:nvPicPr>
        <p:blipFill>
          <a:blip r:embed="rId4" cstate="print"/>
          <a:srcRect/>
          <a:stretch>
            <a:fillRect/>
          </a:stretch>
        </p:blipFill>
        <p:spPr bwMode="auto">
          <a:xfrm>
            <a:off x="1688688" y="3311624"/>
            <a:ext cx="779044" cy="789432"/>
          </a:xfrm>
          <a:prstGeom prst="rect">
            <a:avLst/>
          </a:prstGeom>
          <a:noFill/>
          <a:ln w="9525">
            <a:noFill/>
            <a:miter lim="800000"/>
            <a:headEnd/>
            <a:tailEnd/>
          </a:ln>
        </p:spPr>
      </p:pic>
      <p:pic>
        <p:nvPicPr>
          <p:cNvPr id="11" name="矩形 5"/>
          <p:cNvPicPr>
            <a:picLocks noChangeArrowheads="1"/>
          </p:cNvPicPr>
          <p:nvPr/>
        </p:nvPicPr>
        <p:blipFill>
          <a:blip r:embed="rId5" cstate="print"/>
          <a:srcRect/>
          <a:stretch>
            <a:fillRect/>
          </a:stretch>
        </p:blipFill>
        <p:spPr bwMode="auto">
          <a:xfrm>
            <a:off x="1681669" y="4591784"/>
            <a:ext cx="786063" cy="853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741040" y="1196752"/>
            <a:ext cx="7935416" cy="2886472"/>
          </a:xfrm>
          <a:prstGeom prst="rect">
            <a:avLst/>
          </a:prstGeom>
          <a:noFill/>
          <a:ln w="9525">
            <a:noFill/>
            <a:miter lim="800000"/>
            <a:headEnd/>
            <a:tailEnd/>
          </a:ln>
        </p:spPr>
        <p:txBody>
          <a:bodyPr lIns="0" rIns="0"/>
          <a:lstStyle/>
          <a:p>
            <a:pPr indent="-342900" algn="just">
              <a:lnSpc>
                <a:spcPct val="150000"/>
              </a:lnSpc>
              <a:spcBef>
                <a:spcPts val="0"/>
              </a:spcBef>
            </a:pPr>
            <a:r>
              <a:rPr lang="zh-CN" altLang="en-US" b="0" baseline="0" dirty="0" smtClean="0">
                <a:latin typeface="华文细黑" pitchFamily="2" charset="-122"/>
                <a:ea typeface="华文细黑" pitchFamily="2" charset="-122"/>
              </a:rPr>
              <a:t>        自</a:t>
            </a:r>
            <a:r>
              <a:rPr lang="en-US" b="0" baseline="0" dirty="0">
                <a:latin typeface="华文细黑" pitchFamily="2" charset="-122"/>
                <a:ea typeface="华文细黑" pitchFamily="2" charset="-122"/>
              </a:rPr>
              <a:t>20</a:t>
            </a:r>
            <a:r>
              <a:rPr lang="zh-CN" altLang="en-US" b="0" baseline="0" dirty="0">
                <a:latin typeface="华文细黑" pitchFamily="2" charset="-122"/>
                <a:ea typeface="华文细黑" pitchFamily="2" charset="-122"/>
              </a:rPr>
              <a:t>世纪</a:t>
            </a:r>
            <a:r>
              <a:rPr lang="en-US" b="0" baseline="0" dirty="0">
                <a:latin typeface="华文细黑" pitchFamily="2" charset="-122"/>
                <a:ea typeface="华文细黑" pitchFamily="2" charset="-122"/>
              </a:rPr>
              <a:t>70</a:t>
            </a:r>
            <a:r>
              <a:rPr lang="zh-CN" altLang="en-US" b="0" baseline="0" dirty="0">
                <a:latin typeface="华文细黑" pitchFamily="2" charset="-122"/>
                <a:ea typeface="华文细黑" pitchFamily="2" charset="-122"/>
              </a:rPr>
              <a:t>年代兴起以来，金融衍生产品市场特别是场外金融衍生产品市场发展迅速，其交易量远远超过了金融现货市场，在当今世界金融市场体系中居于举足轻重的地位</a:t>
            </a:r>
            <a:r>
              <a:rPr lang="zh-CN" altLang="en-US" b="0" baseline="0" dirty="0" smtClean="0">
                <a:latin typeface="华文细黑" pitchFamily="2" charset="-122"/>
                <a:ea typeface="华文细黑" pitchFamily="2" charset="-122"/>
              </a:rPr>
              <a:t>。</a:t>
            </a:r>
            <a:endParaRPr lang="en-US" altLang="zh-CN" b="0" baseline="0" dirty="0" smtClean="0">
              <a:latin typeface="华文细黑" pitchFamily="2" charset="-122"/>
              <a:ea typeface="华文细黑" pitchFamily="2" charset="-122"/>
            </a:endParaRPr>
          </a:p>
          <a:p>
            <a:pPr indent="-342900" algn="just">
              <a:lnSpc>
                <a:spcPct val="150000"/>
              </a:lnSpc>
              <a:spcBef>
                <a:spcPts val="0"/>
              </a:spcBef>
            </a:pPr>
            <a:endParaRPr lang="en-US" altLang="zh-CN" b="0" baseline="0" dirty="0" smtClean="0">
              <a:latin typeface="华文细黑" pitchFamily="2" charset="-122"/>
              <a:ea typeface="华文细黑" pitchFamily="2" charset="-122"/>
            </a:endParaRPr>
          </a:p>
          <a:p>
            <a:pPr marL="342900" indent="-342900">
              <a:lnSpc>
                <a:spcPct val="150000"/>
              </a:lnSpc>
              <a:spcBef>
                <a:spcPts val="400"/>
              </a:spcBef>
              <a:buFont typeface="Wingdings" pitchFamily="2" charset="2"/>
              <a:buChar char="Ø"/>
            </a:pPr>
            <a:r>
              <a:rPr lang="zh-CN" altLang="en-US" dirty="0" smtClean="0">
                <a:latin typeface="华文细黑" pitchFamily="2" charset="-122"/>
                <a:ea typeface="华文细黑" pitchFamily="2" charset="-122"/>
              </a:rPr>
              <a:t>场外</a:t>
            </a:r>
            <a:r>
              <a:rPr lang="zh-CN" altLang="en-US" dirty="0">
                <a:latin typeface="华文细黑" pitchFamily="2" charset="-122"/>
                <a:ea typeface="华文细黑" pitchFamily="2" charset="-122"/>
              </a:rPr>
              <a:t>衍生品市场始终保持着高速增长，形成了巨大的交易规模。根据国际清算银行（</a:t>
            </a:r>
            <a:r>
              <a:rPr lang="en-US" altLang="zh-CN" dirty="0">
                <a:latin typeface="华文细黑" pitchFamily="2" charset="-122"/>
                <a:ea typeface="华文细黑" pitchFamily="2" charset="-122"/>
              </a:rPr>
              <a:t>BIS</a:t>
            </a:r>
            <a:r>
              <a:rPr lang="zh-CN" altLang="en-US" dirty="0">
                <a:latin typeface="华文细黑" pitchFamily="2" charset="-122"/>
                <a:ea typeface="华文细黑" pitchFamily="2" charset="-122"/>
              </a:rPr>
              <a:t>）统计，截至</a:t>
            </a:r>
            <a:r>
              <a:rPr lang="en-US" altLang="zh-CN" dirty="0">
                <a:latin typeface="华文细黑" pitchFamily="2" charset="-122"/>
                <a:ea typeface="华文细黑" pitchFamily="2" charset="-122"/>
              </a:rPr>
              <a:t>2012</a:t>
            </a:r>
            <a:r>
              <a:rPr lang="zh-CN" altLang="en-US" dirty="0">
                <a:latin typeface="华文细黑" pitchFamily="2" charset="-122"/>
                <a:ea typeface="华文细黑" pitchFamily="2" charset="-122"/>
              </a:rPr>
              <a:t>年</a:t>
            </a:r>
            <a:r>
              <a:rPr lang="en-US" altLang="zh-CN" dirty="0">
                <a:latin typeface="华文细黑" pitchFamily="2" charset="-122"/>
                <a:ea typeface="华文细黑" pitchFamily="2" charset="-122"/>
              </a:rPr>
              <a:t>6</a:t>
            </a:r>
            <a:r>
              <a:rPr lang="zh-CN" altLang="en-US" dirty="0">
                <a:latin typeface="华文细黑" pitchFamily="2" charset="-122"/>
                <a:ea typeface="华文细黑" pitchFamily="2" charset="-122"/>
              </a:rPr>
              <a:t>月末，全球场外衍生品合约名义本金余额为</a:t>
            </a:r>
            <a:r>
              <a:rPr lang="en-US" altLang="zh-CN" dirty="0">
                <a:latin typeface="华文细黑" pitchFamily="2" charset="-122"/>
                <a:ea typeface="华文细黑" pitchFamily="2" charset="-122"/>
              </a:rPr>
              <a:t>632.8</a:t>
            </a:r>
            <a:r>
              <a:rPr lang="zh-CN" altLang="en-US" dirty="0">
                <a:latin typeface="华文细黑" pitchFamily="2" charset="-122"/>
                <a:ea typeface="华文细黑" pitchFamily="2" charset="-122"/>
              </a:rPr>
              <a:t>万亿美元，市场价值达</a:t>
            </a:r>
            <a:r>
              <a:rPr lang="en-US" altLang="zh-CN" dirty="0">
                <a:latin typeface="华文细黑" pitchFamily="2" charset="-122"/>
                <a:ea typeface="华文细黑" pitchFamily="2" charset="-122"/>
              </a:rPr>
              <a:t>24.7</a:t>
            </a:r>
            <a:r>
              <a:rPr lang="zh-CN" altLang="en-US" dirty="0">
                <a:latin typeface="华文细黑" pitchFamily="2" charset="-122"/>
                <a:ea typeface="华文细黑" pitchFamily="2" charset="-122"/>
              </a:rPr>
              <a:t>万亿美元。</a:t>
            </a:r>
            <a:endParaRPr lang="en-US" altLang="zh-CN" dirty="0">
              <a:latin typeface="华文细黑" pitchFamily="2" charset="-122"/>
              <a:ea typeface="华文细黑" pitchFamily="2" charset="-122"/>
            </a:endParaRPr>
          </a:p>
          <a:p>
            <a:pPr marL="342900" indent="-342900">
              <a:lnSpc>
                <a:spcPct val="150000"/>
              </a:lnSpc>
              <a:spcBef>
                <a:spcPts val="400"/>
              </a:spcBef>
              <a:buFont typeface="Wingdings" pitchFamily="2" charset="2"/>
              <a:buChar char="Ø"/>
            </a:pPr>
            <a:r>
              <a:rPr lang="zh-CN" altLang="en-US" dirty="0" smtClean="0">
                <a:latin typeface="华文细黑" pitchFamily="2" charset="-122"/>
                <a:ea typeface="华文细黑" pitchFamily="2" charset="-122"/>
              </a:rPr>
              <a:t>根据</a:t>
            </a:r>
            <a:r>
              <a:rPr lang="en-US" altLang="zh-CN" dirty="0">
                <a:latin typeface="华文细黑" pitchFamily="2" charset="-122"/>
                <a:ea typeface="华文细黑" pitchFamily="2" charset="-122"/>
              </a:rPr>
              <a:t>BIS</a:t>
            </a:r>
            <a:r>
              <a:rPr lang="zh-CN" altLang="en-US" dirty="0">
                <a:latin typeface="华文细黑" pitchFamily="2" charset="-122"/>
                <a:ea typeface="华文细黑" pitchFamily="2" charset="-122"/>
              </a:rPr>
              <a:t>数据统计，从</a:t>
            </a:r>
            <a:r>
              <a:rPr lang="en-US" altLang="zh-CN" dirty="0">
                <a:latin typeface="华文细黑" pitchFamily="2" charset="-122"/>
                <a:ea typeface="华文细黑" pitchFamily="2" charset="-122"/>
              </a:rPr>
              <a:t>1998</a:t>
            </a:r>
            <a:r>
              <a:rPr lang="zh-CN" altLang="en-US" dirty="0">
                <a:latin typeface="华文细黑" pitchFamily="2" charset="-122"/>
                <a:ea typeface="华文细黑" pitchFamily="2" charset="-122"/>
              </a:rPr>
              <a:t>年到</a:t>
            </a:r>
            <a:r>
              <a:rPr lang="en-US" altLang="zh-CN" dirty="0">
                <a:latin typeface="华文细黑" pitchFamily="2" charset="-122"/>
                <a:ea typeface="华文细黑" pitchFamily="2" charset="-122"/>
              </a:rPr>
              <a:t>2011</a:t>
            </a:r>
            <a:r>
              <a:rPr lang="zh-CN" altLang="en-US" dirty="0">
                <a:latin typeface="华文细黑" pitchFamily="2" charset="-122"/>
                <a:ea typeface="华文细黑" pitchFamily="2" charset="-122"/>
              </a:rPr>
              <a:t>年，全球场外衍生品名义本金年复合增长率达到</a:t>
            </a:r>
            <a:r>
              <a:rPr lang="en-US" altLang="zh-CN" dirty="0">
                <a:latin typeface="华文细黑" pitchFamily="2" charset="-122"/>
                <a:ea typeface="华文细黑" pitchFamily="2" charset="-122"/>
              </a:rPr>
              <a:t>17.4%</a:t>
            </a:r>
            <a:r>
              <a:rPr lang="zh-CN" altLang="en-US" dirty="0">
                <a:latin typeface="华文细黑" pitchFamily="2" charset="-122"/>
                <a:ea typeface="华文细黑" pitchFamily="2" charset="-122"/>
              </a:rPr>
              <a:t>，场内衍生品年复合增长率接近</a:t>
            </a:r>
            <a:r>
              <a:rPr lang="en-US" altLang="zh-CN" dirty="0">
                <a:latin typeface="华文细黑" pitchFamily="2" charset="-122"/>
                <a:ea typeface="华文细黑" pitchFamily="2" charset="-122"/>
              </a:rPr>
              <a:t>11.6%</a:t>
            </a:r>
            <a:r>
              <a:rPr lang="zh-CN" altLang="en-US" dirty="0">
                <a:latin typeface="华文细黑" pitchFamily="2" charset="-122"/>
                <a:ea typeface="华文细黑" pitchFamily="2" charset="-122"/>
              </a:rPr>
              <a:t>，两者保持较高的同步增长率。</a:t>
            </a:r>
          </a:p>
          <a:p>
            <a:pPr indent="-342900">
              <a:lnSpc>
                <a:spcPct val="170000"/>
              </a:lnSpc>
              <a:spcBef>
                <a:spcPts val="400"/>
              </a:spcBef>
            </a:pPr>
            <a:endParaRPr lang="zh-CN" altLang="en-US" b="0" baseline="0" dirty="0">
              <a:latin typeface="华文细黑" pitchFamily="2" charset="-122"/>
              <a:ea typeface="华文细黑" pitchFamily="2" charset="-122"/>
            </a:endParaRPr>
          </a:p>
        </p:txBody>
      </p:sp>
      <p:sp>
        <p:nvSpPr>
          <p:cNvPr id="3"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全球金融衍生品市场</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81000" y="1066800"/>
            <a:ext cx="3657600" cy="4954488"/>
          </a:xfrm>
          <a:prstGeom prst="rect">
            <a:avLst/>
          </a:prstGeom>
          <a:noFill/>
          <a:ln w="9525">
            <a:noFill/>
            <a:miter lim="800000"/>
            <a:headEnd/>
            <a:tailEnd/>
          </a:ln>
        </p:spPr>
        <p:txBody>
          <a:bodyPr lIns="0" rIns="0"/>
          <a:lstStyle/>
          <a:p>
            <a:pPr marL="342900" indent="-342900">
              <a:lnSpc>
                <a:spcPct val="150000"/>
              </a:lnSpc>
              <a:spcBef>
                <a:spcPts val="400"/>
              </a:spcBef>
              <a:buFont typeface="Wingdings" pitchFamily="2" charset="2"/>
              <a:buChar char="Ø"/>
            </a:pPr>
            <a:r>
              <a:rPr lang="en-US" b="0" baseline="0" dirty="0" err="1" smtClean="0">
                <a:latin typeface="微软雅黑" pitchFamily="34" charset="-122"/>
              </a:rPr>
              <a:t>根据国际结算银行</a:t>
            </a:r>
            <a:r>
              <a:rPr lang="en-US" b="0" baseline="0" dirty="0">
                <a:latin typeface="微软雅黑" pitchFamily="34" charset="-122"/>
              </a:rPr>
              <a:t>(BIS)的数据，2012年12月，场外(OTC)</a:t>
            </a:r>
            <a:r>
              <a:rPr lang="en-US" b="0" baseline="0" dirty="0" err="1">
                <a:latin typeface="微软雅黑" pitchFamily="34" charset="-122"/>
              </a:rPr>
              <a:t>衍生品未结算名义额</a:t>
            </a:r>
            <a:r>
              <a:rPr lang="zh-CN" altLang="en-US" b="0" baseline="0" dirty="0">
                <a:latin typeface="微软雅黑" pitchFamily="34" charset="-122"/>
              </a:rPr>
              <a:t>为</a:t>
            </a:r>
            <a:r>
              <a:rPr lang="en-US" b="0" baseline="0" dirty="0">
                <a:latin typeface="微软雅黑" pitchFamily="34" charset="-122"/>
              </a:rPr>
              <a:t>632.8</a:t>
            </a:r>
            <a:r>
              <a:rPr lang="zh-CN" altLang="en-US" b="0" baseline="0" dirty="0">
                <a:latin typeface="微软雅黑" pitchFamily="34" charset="-122"/>
              </a:rPr>
              <a:t>万亿美元。</a:t>
            </a:r>
            <a:endParaRPr lang="en-US" b="0" baseline="0" dirty="0">
              <a:latin typeface="微软雅黑" pitchFamily="34" charset="-122"/>
            </a:endParaRPr>
          </a:p>
          <a:p>
            <a:pPr marL="342900" indent="-342900">
              <a:lnSpc>
                <a:spcPct val="150000"/>
              </a:lnSpc>
              <a:spcBef>
                <a:spcPts val="400"/>
              </a:spcBef>
              <a:buFont typeface="Wingdings" pitchFamily="2" charset="2"/>
              <a:buChar char="Ø"/>
            </a:pPr>
            <a:r>
              <a:rPr lang="en-US" b="0" baseline="0" dirty="0">
                <a:latin typeface="微软雅黑" pitchFamily="34" charset="-122"/>
              </a:rPr>
              <a:t>2011</a:t>
            </a:r>
            <a:r>
              <a:rPr lang="zh-CN" altLang="en-US" b="0" baseline="0" dirty="0">
                <a:latin typeface="微软雅黑" pitchFamily="34" charset="-122"/>
              </a:rPr>
              <a:t>年</a:t>
            </a:r>
            <a:r>
              <a:rPr lang="en-US" b="0" baseline="0" dirty="0">
                <a:latin typeface="微软雅黑" pitchFamily="34" charset="-122"/>
              </a:rPr>
              <a:t>6</a:t>
            </a:r>
            <a:r>
              <a:rPr lang="zh-CN" altLang="en-US" b="0" baseline="0" dirty="0">
                <a:latin typeface="微软雅黑" pitchFamily="34" charset="-122"/>
              </a:rPr>
              <a:t>月场外衍生品未结算名义额为</a:t>
            </a:r>
            <a:r>
              <a:rPr lang="en-US" b="0" baseline="0" dirty="0">
                <a:latin typeface="微软雅黑" pitchFamily="34" charset="-122"/>
              </a:rPr>
              <a:t>706.88</a:t>
            </a:r>
            <a:r>
              <a:rPr lang="zh-CN" altLang="en-US" b="0" baseline="0" dirty="0">
                <a:latin typeface="微软雅黑" pitchFamily="34" charset="-122"/>
              </a:rPr>
              <a:t>万亿美元。</a:t>
            </a:r>
            <a:endParaRPr lang="en-US" b="0" baseline="0" dirty="0">
              <a:latin typeface="微软雅黑" pitchFamily="34" charset="-122"/>
            </a:endParaRPr>
          </a:p>
          <a:p>
            <a:pPr marL="342900" indent="-342900">
              <a:lnSpc>
                <a:spcPct val="150000"/>
              </a:lnSpc>
              <a:spcBef>
                <a:spcPts val="400"/>
              </a:spcBef>
              <a:buFont typeface="Wingdings" pitchFamily="2" charset="2"/>
              <a:buChar char="Ø"/>
            </a:pPr>
            <a:r>
              <a:rPr lang="en-US" b="0" baseline="0" dirty="0" err="1">
                <a:latin typeface="微软雅黑" pitchFamily="34" charset="-122"/>
              </a:rPr>
              <a:t>虽然名义额是市场规模的一个衡量尺度，但是国际结算银行</a:t>
            </a:r>
            <a:r>
              <a:rPr lang="en-US" b="0" baseline="0" dirty="0">
                <a:latin typeface="微软雅黑" pitchFamily="34" charset="-122"/>
              </a:rPr>
              <a:t>(BIS) 说</a:t>
            </a:r>
            <a:r>
              <a:rPr lang="zh-CN" altLang="en-US" b="0" baseline="0" dirty="0">
                <a:latin typeface="微软雅黑" pitchFamily="34" charset="-122"/>
              </a:rPr>
              <a:t>：</a:t>
            </a:r>
            <a:r>
              <a:rPr lang="en-US" b="0" baseline="0" dirty="0" err="1">
                <a:latin typeface="微软雅黑" pitchFamily="34" charset="-122"/>
              </a:rPr>
              <a:t>总市值可以更精确地估计实际处于风险的总额</a:t>
            </a:r>
            <a:r>
              <a:rPr lang="en-US" b="0" baseline="0" dirty="0">
                <a:latin typeface="微软雅黑" pitchFamily="34" charset="-122"/>
              </a:rPr>
              <a:t>。</a:t>
            </a:r>
            <a:endParaRPr lang="zh-CN" altLang="en-US" b="0" baseline="0" dirty="0">
              <a:latin typeface="微软雅黑" pitchFamily="34" charset="-122"/>
            </a:endParaRPr>
          </a:p>
          <a:p>
            <a:pPr marL="342900" indent="-342900">
              <a:lnSpc>
                <a:spcPct val="150000"/>
              </a:lnSpc>
              <a:spcBef>
                <a:spcPts val="400"/>
              </a:spcBef>
              <a:buFont typeface="Wingdings" pitchFamily="2" charset="2"/>
              <a:buNone/>
            </a:pPr>
            <a:r>
              <a:rPr lang="zh-CN" altLang="en-US" b="0" baseline="0" dirty="0">
                <a:latin typeface="微软雅黑" pitchFamily="34" charset="-122"/>
              </a:rPr>
              <a:t>                    </a:t>
            </a:r>
          </a:p>
        </p:txBody>
      </p:sp>
      <p:sp>
        <p:nvSpPr>
          <p:cNvPr id="3" name="Text Box 5"/>
          <p:cNvSpPr txBox="1">
            <a:spLocks noChangeArrowheads="1"/>
          </p:cNvSpPr>
          <p:nvPr/>
        </p:nvSpPr>
        <p:spPr bwMode="auto">
          <a:xfrm>
            <a:off x="4743450" y="5435932"/>
            <a:ext cx="4114800" cy="369332"/>
          </a:xfrm>
          <a:prstGeom prst="rect">
            <a:avLst/>
          </a:prstGeom>
          <a:noFill/>
          <a:ln w="9525">
            <a:noFill/>
            <a:miter lim="800000"/>
            <a:headEnd/>
            <a:tailEnd/>
          </a:ln>
        </p:spPr>
        <p:txBody>
          <a:bodyPr>
            <a:spAutoFit/>
          </a:bodyPr>
          <a:lstStyle/>
          <a:p>
            <a:pPr>
              <a:spcBef>
                <a:spcPct val="50000"/>
              </a:spcBef>
              <a:buFontTx/>
              <a:buNone/>
            </a:pPr>
            <a:r>
              <a:rPr lang="zh-CN" altLang="en-US" sz="1800" b="0" dirty="0">
                <a:latin typeface="微软雅黑" pitchFamily="34" charset="-122"/>
              </a:rPr>
              <a:t>资料来源：</a:t>
            </a:r>
            <a:r>
              <a:rPr lang="en-US" sz="1800" b="0" dirty="0">
                <a:latin typeface="微软雅黑" pitchFamily="34" charset="-122"/>
              </a:rPr>
              <a:t>BIS</a:t>
            </a:r>
            <a:endParaRPr lang="zh-CN" altLang="en-US" sz="1800" b="0" dirty="0">
              <a:latin typeface="微软雅黑" pitchFamily="34" charset="-122"/>
            </a:endParaRPr>
          </a:p>
        </p:txBody>
      </p:sp>
      <p:sp>
        <p:nvSpPr>
          <p:cNvPr id="4" name="Text Box 7"/>
          <p:cNvSpPr txBox="1">
            <a:spLocks noChangeArrowheads="1"/>
          </p:cNvSpPr>
          <p:nvPr/>
        </p:nvSpPr>
        <p:spPr bwMode="auto">
          <a:xfrm>
            <a:off x="4648200" y="1303338"/>
            <a:ext cx="4114800" cy="646331"/>
          </a:xfrm>
          <a:prstGeom prst="rect">
            <a:avLst/>
          </a:prstGeom>
          <a:noFill/>
          <a:ln w="9525">
            <a:noFill/>
            <a:miter lim="800000"/>
            <a:headEnd/>
            <a:tailEnd/>
          </a:ln>
        </p:spPr>
        <p:txBody>
          <a:bodyPr wrap="square">
            <a:spAutoFit/>
          </a:bodyPr>
          <a:lstStyle/>
          <a:p>
            <a:pPr algn="ctr">
              <a:spcBef>
                <a:spcPts val="0"/>
              </a:spcBef>
              <a:buFontTx/>
              <a:buNone/>
            </a:pPr>
            <a:r>
              <a:rPr lang="en-US" sz="1800" dirty="0" smtClean="0">
                <a:latin typeface="微软雅黑" pitchFamily="34" charset="-122"/>
              </a:rPr>
              <a:t>2008-2010</a:t>
            </a:r>
            <a:r>
              <a:rPr lang="zh-CN" altLang="en-US" sz="1800" dirty="0">
                <a:latin typeface="微软雅黑" pitchFamily="34" charset="-122"/>
              </a:rPr>
              <a:t>年全球场外衍生</a:t>
            </a:r>
            <a:r>
              <a:rPr lang="zh-CN" altLang="en-US" sz="1800" dirty="0" smtClean="0">
                <a:latin typeface="微软雅黑" pitchFamily="34" charset="-122"/>
              </a:rPr>
              <a:t>品</a:t>
            </a:r>
            <a:endParaRPr lang="en-US" altLang="zh-CN" sz="1800" dirty="0" smtClean="0">
              <a:latin typeface="微软雅黑" pitchFamily="34" charset="-122"/>
            </a:endParaRPr>
          </a:p>
          <a:p>
            <a:pPr algn="ctr">
              <a:spcBef>
                <a:spcPts val="0"/>
              </a:spcBef>
              <a:buFontTx/>
              <a:buNone/>
            </a:pPr>
            <a:r>
              <a:rPr lang="zh-CN" altLang="en-US" sz="1800" dirty="0" smtClean="0">
                <a:latin typeface="微软雅黑" pitchFamily="34" charset="-122"/>
              </a:rPr>
              <a:t>未</a:t>
            </a:r>
            <a:r>
              <a:rPr lang="zh-CN" altLang="en-US" sz="1800" dirty="0">
                <a:latin typeface="微软雅黑" pitchFamily="34" charset="-122"/>
              </a:rPr>
              <a:t>到期合约名义</a:t>
            </a:r>
            <a:r>
              <a:rPr lang="zh-CN" altLang="en-US" sz="1800" dirty="0" smtClean="0">
                <a:latin typeface="微软雅黑" pitchFamily="34" charset="-122"/>
              </a:rPr>
              <a:t>额</a:t>
            </a:r>
            <a:endParaRPr lang="en-US" sz="1800" dirty="0">
              <a:latin typeface="微软雅黑" pitchFamily="34" charset="-122"/>
            </a:endParaRPr>
          </a:p>
        </p:txBody>
      </p:sp>
      <p:pic>
        <p:nvPicPr>
          <p:cNvPr id="5" name="Picture 10"/>
          <p:cNvPicPr>
            <a:picLocks noChangeAspect="1" noChangeArrowheads="1"/>
          </p:cNvPicPr>
          <p:nvPr/>
        </p:nvPicPr>
        <p:blipFill>
          <a:blip r:embed="rId3" cstate="print"/>
          <a:srcRect l="1283" t="2568" r="1643" b="2498"/>
          <a:stretch>
            <a:fillRect/>
          </a:stretch>
        </p:blipFill>
        <p:spPr bwMode="auto">
          <a:xfrm>
            <a:off x="4038600" y="2133600"/>
            <a:ext cx="4953000" cy="3167608"/>
          </a:xfrm>
          <a:prstGeom prst="rect">
            <a:avLst/>
          </a:prstGeom>
          <a:noFill/>
          <a:ln w="9525">
            <a:noFill/>
            <a:miter lim="800000"/>
            <a:headEnd/>
            <a:tailEnd/>
          </a:ln>
        </p:spPr>
      </p:pic>
      <p:sp>
        <p:nvSpPr>
          <p:cNvPr id="6"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全球场外衍生品市场发展状况</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全球场外衍生品市场发展状况</a:t>
            </a:r>
            <a:endParaRPr lang="en-US" altLang="zh-CN" sz="2400" b="1" dirty="0">
              <a:solidFill>
                <a:schemeClr val="bg1"/>
              </a:solidFill>
            </a:endParaRPr>
          </a:p>
        </p:txBody>
      </p:sp>
      <p:sp>
        <p:nvSpPr>
          <p:cNvPr id="3" name="Rectangle 5"/>
          <p:cNvSpPr>
            <a:spLocks noChangeArrowheads="1"/>
          </p:cNvSpPr>
          <p:nvPr/>
        </p:nvSpPr>
        <p:spPr bwMode="auto">
          <a:xfrm>
            <a:off x="381000" y="1066800"/>
            <a:ext cx="3810000" cy="4038600"/>
          </a:xfrm>
          <a:prstGeom prst="rect">
            <a:avLst/>
          </a:prstGeom>
          <a:noFill/>
          <a:ln w="9525">
            <a:noFill/>
            <a:miter lim="800000"/>
            <a:headEnd/>
            <a:tailEnd/>
          </a:ln>
        </p:spPr>
        <p:txBody>
          <a:bodyPr lIns="0" rIns="0"/>
          <a:lstStyle/>
          <a:p>
            <a:pPr marL="342900" indent="-342900">
              <a:lnSpc>
                <a:spcPct val="150000"/>
              </a:lnSpc>
              <a:spcBef>
                <a:spcPts val="400"/>
              </a:spcBef>
              <a:buFont typeface="Wingdings" pitchFamily="2" charset="2"/>
              <a:buChar char="Ø"/>
            </a:pPr>
            <a:r>
              <a:rPr lang="en-US" b="0" baseline="0" dirty="0" err="1" smtClean="0">
                <a:latin typeface="微软雅黑" pitchFamily="34" charset="-122"/>
              </a:rPr>
              <a:t>根据</a:t>
            </a:r>
            <a:r>
              <a:rPr lang="en-US" b="0" baseline="0" dirty="0" smtClean="0">
                <a:latin typeface="微软雅黑" pitchFamily="34" charset="-122"/>
              </a:rPr>
              <a:t> </a:t>
            </a:r>
            <a:r>
              <a:rPr lang="en-US" b="0" baseline="0" dirty="0">
                <a:latin typeface="微软雅黑" pitchFamily="34" charset="-122"/>
              </a:rPr>
              <a:t>BIS的数据，2012年12月，OTC</a:t>
            </a:r>
            <a:r>
              <a:rPr lang="zh-CN" altLang="en-US" b="0" baseline="0" dirty="0">
                <a:latin typeface="微软雅黑" pitchFamily="34" charset="-122"/>
              </a:rPr>
              <a:t>场外衍生品未结算的名义额为</a:t>
            </a:r>
            <a:r>
              <a:rPr lang="en-US" b="0" baseline="0" dirty="0">
                <a:latin typeface="微软雅黑" pitchFamily="34" charset="-122"/>
              </a:rPr>
              <a:t>588万亿美元</a:t>
            </a:r>
            <a:r>
              <a:rPr lang="zh-CN" altLang="en-US" b="0" baseline="0" dirty="0">
                <a:latin typeface="微软雅黑" pitchFamily="34" charset="-122"/>
              </a:rPr>
              <a:t>。</a:t>
            </a:r>
            <a:endParaRPr lang="en-US" b="0" baseline="0" dirty="0">
              <a:latin typeface="微软雅黑" pitchFamily="34" charset="-122"/>
            </a:endParaRPr>
          </a:p>
          <a:p>
            <a:pPr marL="342900" indent="-342900">
              <a:lnSpc>
                <a:spcPct val="150000"/>
              </a:lnSpc>
              <a:spcBef>
                <a:spcPts val="400"/>
              </a:spcBef>
              <a:buFont typeface="Wingdings" pitchFamily="2" charset="2"/>
              <a:buChar char="Ø"/>
            </a:pPr>
            <a:r>
              <a:rPr lang="en-US" b="0" baseline="0" dirty="0" smtClean="0">
                <a:latin typeface="微软雅黑" pitchFamily="34" charset="-122"/>
              </a:rPr>
              <a:t>2012</a:t>
            </a:r>
            <a:r>
              <a:rPr lang="zh-CN" altLang="en-US" b="0" baseline="0" dirty="0">
                <a:latin typeface="微软雅黑" pitchFamily="34" charset="-122"/>
              </a:rPr>
              <a:t>年</a:t>
            </a:r>
            <a:r>
              <a:rPr lang="en-US" b="0" baseline="0" dirty="0">
                <a:latin typeface="微软雅黑" pitchFamily="34" charset="-122"/>
              </a:rPr>
              <a:t>12</a:t>
            </a:r>
            <a:r>
              <a:rPr lang="zh-CN" altLang="en-US" b="0" baseline="0" dirty="0">
                <a:latin typeface="微软雅黑" pitchFamily="34" charset="-122"/>
              </a:rPr>
              <a:t>月全球场外衍生品分类中金融衍生品占据</a:t>
            </a:r>
            <a:r>
              <a:rPr lang="en-US" b="0" baseline="0" dirty="0">
                <a:latin typeface="微软雅黑" pitchFamily="34" charset="-122"/>
              </a:rPr>
              <a:t>93.01%</a:t>
            </a:r>
            <a:r>
              <a:rPr lang="zh-CN" altLang="en-US" b="0" baseline="0" dirty="0">
                <a:latin typeface="微软雅黑" pitchFamily="34" charset="-122"/>
              </a:rPr>
              <a:t>。</a:t>
            </a:r>
            <a:endParaRPr lang="en-US" b="0" baseline="0" dirty="0">
              <a:latin typeface="微软雅黑" pitchFamily="34" charset="-122"/>
            </a:endParaRPr>
          </a:p>
          <a:p>
            <a:pPr marL="342900" indent="-342900">
              <a:lnSpc>
                <a:spcPct val="150000"/>
              </a:lnSpc>
              <a:spcBef>
                <a:spcPts val="400"/>
              </a:spcBef>
              <a:buFont typeface="Wingdings" pitchFamily="2" charset="2"/>
              <a:buChar char="Ø"/>
            </a:pPr>
            <a:r>
              <a:rPr lang="zh-CN" altLang="en-US" b="0" baseline="0" dirty="0" smtClean="0">
                <a:latin typeface="微软雅黑" pitchFamily="34" charset="-122"/>
              </a:rPr>
              <a:t>作为</a:t>
            </a:r>
            <a:r>
              <a:rPr lang="zh-CN" altLang="en-US" b="0" baseline="0" dirty="0">
                <a:latin typeface="微软雅黑" pitchFamily="34" charset="-122"/>
              </a:rPr>
              <a:t>该市场主要部分的利率合约，在</a:t>
            </a:r>
            <a:r>
              <a:rPr lang="en-US" b="0" baseline="0" dirty="0">
                <a:latin typeface="微软雅黑" pitchFamily="34" charset="-122"/>
              </a:rPr>
              <a:t>2012年12月达到489万亿美元，</a:t>
            </a:r>
            <a:r>
              <a:rPr lang="zh-CN" altLang="en-US" b="0" baseline="0" dirty="0">
                <a:latin typeface="微软雅黑" pitchFamily="34" charset="-122"/>
              </a:rPr>
              <a:t>占比达到</a:t>
            </a:r>
            <a:r>
              <a:rPr lang="en-US" b="0" baseline="0" dirty="0">
                <a:latin typeface="微软雅黑" pitchFamily="34" charset="-122"/>
              </a:rPr>
              <a:t>77.</a:t>
            </a:r>
            <a:r>
              <a:rPr lang="zh-CN" altLang="en-US" b="0" baseline="0" dirty="0">
                <a:latin typeface="微软雅黑" pitchFamily="34" charset="-122"/>
              </a:rPr>
              <a:t>41</a:t>
            </a:r>
            <a:r>
              <a:rPr lang="en-US" b="0" baseline="0" dirty="0">
                <a:latin typeface="微软雅黑" pitchFamily="34" charset="-122"/>
              </a:rPr>
              <a:t>%</a:t>
            </a:r>
            <a:r>
              <a:rPr lang="zh-CN" altLang="en-US" b="0" baseline="0" dirty="0">
                <a:latin typeface="微软雅黑" pitchFamily="34" charset="-122"/>
              </a:rPr>
              <a:t>。</a:t>
            </a:r>
          </a:p>
          <a:p>
            <a:pPr marL="342900" indent="-342900">
              <a:lnSpc>
                <a:spcPct val="150000"/>
              </a:lnSpc>
              <a:spcBef>
                <a:spcPts val="400"/>
              </a:spcBef>
              <a:buFont typeface="Wingdings" pitchFamily="2" charset="2"/>
              <a:buChar char="Ø"/>
            </a:pPr>
            <a:endParaRPr lang="en-US" b="0" baseline="0" dirty="0">
              <a:latin typeface="微软雅黑" pitchFamily="34" charset="-122"/>
            </a:endParaRPr>
          </a:p>
          <a:p>
            <a:pPr marL="342900" indent="-342900">
              <a:lnSpc>
                <a:spcPct val="150000"/>
              </a:lnSpc>
              <a:spcBef>
                <a:spcPts val="400"/>
              </a:spcBef>
              <a:buFont typeface="Wingdings" pitchFamily="2" charset="2"/>
              <a:buChar char="u"/>
            </a:pPr>
            <a:endParaRPr lang="zh-CN" altLang="en-US" b="0" baseline="0" dirty="0">
              <a:latin typeface="微软雅黑" pitchFamily="34" charset="-122"/>
            </a:endParaRPr>
          </a:p>
          <a:p>
            <a:pPr marL="342900" indent="-342900">
              <a:lnSpc>
                <a:spcPct val="150000"/>
              </a:lnSpc>
              <a:spcBef>
                <a:spcPts val="400"/>
              </a:spcBef>
              <a:buFont typeface="Wingdings" pitchFamily="2" charset="2"/>
              <a:buChar char="Ø"/>
            </a:pPr>
            <a:endParaRPr lang="zh-CN" altLang="en-US" b="0" baseline="0" dirty="0">
              <a:latin typeface="微软雅黑" pitchFamily="34" charset="-122"/>
            </a:endParaRPr>
          </a:p>
          <a:p>
            <a:pPr marL="342900" indent="-342900">
              <a:lnSpc>
                <a:spcPct val="150000"/>
              </a:lnSpc>
              <a:spcBef>
                <a:spcPts val="400"/>
              </a:spcBef>
              <a:buFont typeface="Wingdings" pitchFamily="2" charset="2"/>
              <a:buChar char="u"/>
            </a:pPr>
            <a:endParaRPr lang="zh-CN" altLang="en-US" b="0" baseline="0" dirty="0">
              <a:latin typeface="微软雅黑" pitchFamily="34" charset="-122"/>
            </a:endParaRPr>
          </a:p>
          <a:p>
            <a:pPr marL="342900" indent="-342900">
              <a:lnSpc>
                <a:spcPct val="150000"/>
              </a:lnSpc>
              <a:spcBef>
                <a:spcPts val="400"/>
              </a:spcBef>
              <a:buFont typeface="Wingdings" pitchFamily="2" charset="2"/>
              <a:buNone/>
            </a:pPr>
            <a:r>
              <a:rPr lang="zh-CN" altLang="en-US" b="0" baseline="0" dirty="0">
                <a:latin typeface="微软雅黑" pitchFamily="34" charset="-122"/>
              </a:rPr>
              <a:t>                    </a:t>
            </a:r>
          </a:p>
        </p:txBody>
      </p:sp>
      <p:sp>
        <p:nvSpPr>
          <p:cNvPr id="4" name="Text Box 5"/>
          <p:cNvSpPr txBox="1">
            <a:spLocks noChangeArrowheads="1"/>
          </p:cNvSpPr>
          <p:nvPr/>
        </p:nvSpPr>
        <p:spPr bwMode="auto">
          <a:xfrm>
            <a:off x="5205413" y="5507940"/>
            <a:ext cx="3238500" cy="369332"/>
          </a:xfrm>
          <a:prstGeom prst="rect">
            <a:avLst/>
          </a:prstGeom>
          <a:noFill/>
          <a:ln w="9525">
            <a:noFill/>
            <a:miter lim="800000"/>
            <a:headEnd/>
            <a:tailEnd/>
          </a:ln>
        </p:spPr>
        <p:txBody>
          <a:bodyPr>
            <a:spAutoFit/>
          </a:bodyPr>
          <a:lstStyle/>
          <a:p>
            <a:pPr>
              <a:spcBef>
                <a:spcPct val="50000"/>
              </a:spcBef>
              <a:buFontTx/>
              <a:buNone/>
            </a:pPr>
            <a:r>
              <a:rPr lang="zh-CN" altLang="en-US" sz="1800" b="0" dirty="0">
                <a:latin typeface="微软雅黑" pitchFamily="34" charset="-122"/>
              </a:rPr>
              <a:t>资料来源：</a:t>
            </a:r>
            <a:r>
              <a:rPr lang="en-US" sz="1800" b="0" dirty="0">
                <a:latin typeface="微软雅黑" pitchFamily="34" charset="-122"/>
              </a:rPr>
              <a:t>BIS</a:t>
            </a:r>
            <a:endParaRPr lang="zh-CN" altLang="en-US" sz="1800" b="0" dirty="0">
              <a:latin typeface="微软雅黑" pitchFamily="34" charset="-122"/>
            </a:endParaRPr>
          </a:p>
        </p:txBody>
      </p:sp>
      <p:sp>
        <p:nvSpPr>
          <p:cNvPr id="5" name="Text Box 6"/>
          <p:cNvSpPr txBox="1">
            <a:spLocks noChangeArrowheads="1"/>
          </p:cNvSpPr>
          <p:nvPr/>
        </p:nvSpPr>
        <p:spPr bwMode="auto">
          <a:xfrm>
            <a:off x="4876800" y="1348021"/>
            <a:ext cx="3810000" cy="646331"/>
          </a:xfrm>
          <a:prstGeom prst="rect">
            <a:avLst/>
          </a:prstGeom>
          <a:noFill/>
          <a:ln w="9525">
            <a:noFill/>
            <a:miter lim="800000"/>
            <a:headEnd/>
            <a:tailEnd/>
          </a:ln>
        </p:spPr>
        <p:txBody>
          <a:bodyPr>
            <a:spAutoFit/>
          </a:bodyPr>
          <a:lstStyle/>
          <a:p>
            <a:pPr algn="ctr">
              <a:spcBef>
                <a:spcPct val="50000"/>
              </a:spcBef>
              <a:buFontTx/>
              <a:buNone/>
            </a:pPr>
            <a:r>
              <a:rPr lang="en-US" sz="1800" dirty="0" smtClean="0">
                <a:latin typeface="微软雅黑" pitchFamily="34" charset="-122"/>
              </a:rPr>
              <a:t>2012</a:t>
            </a:r>
            <a:r>
              <a:rPr lang="zh-CN" altLang="en-US" sz="1800" dirty="0">
                <a:latin typeface="微软雅黑" pitchFamily="34" charset="-122"/>
              </a:rPr>
              <a:t>年全球场外衍生品</a:t>
            </a:r>
            <a:r>
              <a:rPr lang="zh-CN" altLang="en-US" sz="1800" dirty="0" smtClean="0">
                <a:latin typeface="微软雅黑" pitchFamily="34" charset="-122"/>
              </a:rPr>
              <a:t>合约</a:t>
            </a:r>
            <a:endParaRPr lang="en-US" altLang="zh-CN" sz="1800" dirty="0" smtClean="0">
              <a:latin typeface="微软雅黑" pitchFamily="34" charset="-122"/>
            </a:endParaRPr>
          </a:p>
          <a:p>
            <a:pPr algn="ctr">
              <a:spcBef>
                <a:spcPts val="0"/>
              </a:spcBef>
              <a:buFontTx/>
              <a:buNone/>
            </a:pPr>
            <a:r>
              <a:rPr lang="zh-CN" altLang="en-US" sz="1800" dirty="0" smtClean="0">
                <a:latin typeface="微软雅黑" pitchFamily="34" charset="-122"/>
              </a:rPr>
              <a:t>按</a:t>
            </a:r>
            <a:r>
              <a:rPr lang="zh-CN" altLang="en-US" sz="1800" dirty="0">
                <a:latin typeface="微软雅黑" pitchFamily="34" charset="-122"/>
              </a:rPr>
              <a:t>品种分类占比</a:t>
            </a:r>
            <a:endParaRPr lang="en-US" sz="1800" dirty="0">
              <a:latin typeface="微软雅黑" pitchFamily="34" charset="-122"/>
            </a:endParaRPr>
          </a:p>
        </p:txBody>
      </p:sp>
      <p:pic>
        <p:nvPicPr>
          <p:cNvPr id="6" name="Picture 11"/>
          <p:cNvPicPr>
            <a:picLocks noChangeAspect="1" noChangeArrowheads="1"/>
          </p:cNvPicPr>
          <p:nvPr/>
        </p:nvPicPr>
        <p:blipFill>
          <a:blip r:embed="rId3" cstate="print"/>
          <a:srcRect l="19991" t="2614" r="7278" b="5927"/>
          <a:stretch>
            <a:fillRect/>
          </a:stretch>
        </p:blipFill>
        <p:spPr bwMode="auto">
          <a:xfrm>
            <a:off x="4726299" y="2100263"/>
            <a:ext cx="4238189" cy="34169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81000" y="1066800"/>
            <a:ext cx="3810000" cy="4738464"/>
          </a:xfrm>
          <a:prstGeom prst="rect">
            <a:avLst/>
          </a:prstGeom>
          <a:noFill/>
          <a:ln w="9525">
            <a:noFill/>
            <a:miter lim="800000"/>
            <a:headEnd/>
            <a:tailEnd/>
          </a:ln>
        </p:spPr>
        <p:txBody>
          <a:bodyPr lIns="0" rIns="0"/>
          <a:lstStyle/>
          <a:p>
            <a:pPr marL="342900" indent="-342900">
              <a:lnSpc>
                <a:spcPct val="150000"/>
              </a:lnSpc>
              <a:spcBef>
                <a:spcPts val="400"/>
              </a:spcBef>
              <a:buFont typeface="Wingdings" pitchFamily="2" charset="2"/>
              <a:buChar char="Ø"/>
            </a:pPr>
            <a:r>
              <a:rPr lang="en-US" sz="1800" b="0" baseline="0" dirty="0" smtClean="0">
                <a:latin typeface="微软雅黑" pitchFamily="34" charset="-122"/>
              </a:rPr>
              <a:t>2012</a:t>
            </a:r>
            <a:r>
              <a:rPr lang="zh-CN" altLang="en-US" sz="1800" b="0" baseline="0" dirty="0">
                <a:latin typeface="微软雅黑" pitchFamily="34" charset="-122"/>
              </a:rPr>
              <a:t>年是过去十年来全球场内衍生品交易规模首次出现显著性的下降。全球场内期货和期权合约交易量减少到</a:t>
            </a:r>
            <a:r>
              <a:rPr lang="en-US" sz="1800" b="0" baseline="0" dirty="0">
                <a:latin typeface="微软雅黑" pitchFamily="34" charset="-122"/>
              </a:rPr>
              <a:t>212</a:t>
            </a:r>
            <a:r>
              <a:rPr lang="zh-CN" altLang="en-US" sz="1800" b="0" baseline="0" dirty="0">
                <a:latin typeface="微软雅黑" pitchFamily="34" charset="-122"/>
              </a:rPr>
              <a:t>亿张，跌幅</a:t>
            </a:r>
            <a:r>
              <a:rPr lang="en-US" sz="1800" b="0" baseline="0" dirty="0">
                <a:latin typeface="微软雅黑" pitchFamily="34" charset="-122"/>
              </a:rPr>
              <a:t>15.3%</a:t>
            </a:r>
            <a:r>
              <a:rPr lang="zh-CN" altLang="en-US" sz="1800" b="0" baseline="0" dirty="0">
                <a:latin typeface="微软雅黑" pitchFamily="34" charset="-122"/>
              </a:rPr>
              <a:t>。</a:t>
            </a:r>
            <a:endParaRPr lang="en-US" sz="1800" b="0" baseline="0" dirty="0">
              <a:latin typeface="微软雅黑" pitchFamily="34" charset="-122"/>
            </a:endParaRPr>
          </a:p>
          <a:p>
            <a:pPr marL="342900" indent="-342900">
              <a:lnSpc>
                <a:spcPct val="150000"/>
              </a:lnSpc>
              <a:spcBef>
                <a:spcPts val="400"/>
              </a:spcBef>
              <a:buFont typeface="Wingdings" pitchFamily="2" charset="2"/>
              <a:buChar char="Ø"/>
            </a:pPr>
            <a:r>
              <a:rPr lang="zh-CN" altLang="en-US" sz="1800" b="0" baseline="0" dirty="0">
                <a:latin typeface="微软雅黑" pitchFamily="34" charset="-122"/>
              </a:rPr>
              <a:t>全球主要地区：亚太地区、欧洲和北美洲都有两位数的下降。</a:t>
            </a:r>
            <a:endParaRPr lang="en-US" sz="1800" b="0" baseline="0" dirty="0">
              <a:latin typeface="微软雅黑" pitchFamily="34" charset="-122"/>
            </a:endParaRPr>
          </a:p>
          <a:p>
            <a:pPr marL="342900" indent="-342900">
              <a:lnSpc>
                <a:spcPct val="150000"/>
              </a:lnSpc>
              <a:spcBef>
                <a:spcPts val="400"/>
              </a:spcBef>
              <a:buFont typeface="Wingdings" pitchFamily="2" charset="2"/>
              <a:buChar char="Ø"/>
            </a:pPr>
            <a:r>
              <a:rPr lang="zh-CN" altLang="en-US" sz="1800" b="0" baseline="0" dirty="0">
                <a:latin typeface="微软雅黑" pitchFamily="34" charset="-122"/>
              </a:rPr>
              <a:t>品种方面，主要的金融类衍生品种：利率期货、股权类和外汇类均有两位数的下降幅度。商品类衍生品逐年逆势增长，但是其在全球市场中的份额趋于下降。</a:t>
            </a:r>
          </a:p>
          <a:p>
            <a:pPr marL="342900" indent="-342900">
              <a:lnSpc>
                <a:spcPct val="150000"/>
              </a:lnSpc>
              <a:spcBef>
                <a:spcPts val="400"/>
              </a:spcBef>
              <a:buFont typeface="Wingdings" pitchFamily="2" charset="2"/>
              <a:buChar char="u"/>
            </a:pPr>
            <a:endParaRPr lang="zh-CN" altLang="en-US" sz="1800" b="0" baseline="0" dirty="0">
              <a:latin typeface="微软雅黑" pitchFamily="34" charset="-122"/>
            </a:endParaRPr>
          </a:p>
          <a:p>
            <a:pPr marL="342900" indent="-342900">
              <a:lnSpc>
                <a:spcPct val="150000"/>
              </a:lnSpc>
              <a:spcBef>
                <a:spcPts val="400"/>
              </a:spcBef>
              <a:buFont typeface="Wingdings" pitchFamily="2" charset="2"/>
              <a:buNone/>
            </a:pPr>
            <a:r>
              <a:rPr lang="zh-CN" altLang="en-US" sz="1800" b="0" baseline="0" dirty="0">
                <a:latin typeface="微软雅黑" pitchFamily="34" charset="-122"/>
              </a:rPr>
              <a:t>                    </a:t>
            </a:r>
          </a:p>
        </p:txBody>
      </p:sp>
      <p:sp>
        <p:nvSpPr>
          <p:cNvPr id="3" name="Text Box 8"/>
          <p:cNvSpPr txBox="1">
            <a:spLocks noChangeArrowheads="1"/>
          </p:cNvSpPr>
          <p:nvPr/>
        </p:nvSpPr>
        <p:spPr bwMode="auto">
          <a:xfrm>
            <a:off x="4724400" y="5363924"/>
            <a:ext cx="4343400" cy="369332"/>
          </a:xfrm>
          <a:prstGeom prst="rect">
            <a:avLst/>
          </a:prstGeom>
          <a:noFill/>
          <a:ln w="9525">
            <a:noFill/>
            <a:miter lim="800000"/>
            <a:headEnd/>
            <a:tailEnd/>
          </a:ln>
        </p:spPr>
        <p:txBody>
          <a:bodyPr>
            <a:spAutoFit/>
          </a:bodyPr>
          <a:lstStyle/>
          <a:p>
            <a:pPr>
              <a:spcBef>
                <a:spcPct val="50000"/>
              </a:spcBef>
              <a:buFontTx/>
              <a:buNone/>
            </a:pPr>
            <a:r>
              <a:rPr lang="zh-CN" altLang="en-US" sz="1800" b="0" dirty="0"/>
              <a:t>资料来源：</a:t>
            </a:r>
            <a:r>
              <a:rPr lang="en-US" sz="1800" b="0" dirty="0"/>
              <a:t>FIA</a:t>
            </a:r>
            <a:endParaRPr lang="zh-CN" altLang="en-US" sz="1800" b="0" dirty="0"/>
          </a:p>
        </p:txBody>
      </p:sp>
      <p:pic>
        <p:nvPicPr>
          <p:cNvPr id="4" name="图片 1"/>
          <p:cNvPicPr>
            <a:picLocks noChangeAspect="1" noChangeArrowheads="1"/>
          </p:cNvPicPr>
          <p:nvPr/>
        </p:nvPicPr>
        <p:blipFill>
          <a:blip r:embed="rId3" cstate="print"/>
          <a:srcRect/>
          <a:stretch>
            <a:fillRect/>
          </a:stretch>
        </p:blipFill>
        <p:spPr bwMode="auto">
          <a:xfrm>
            <a:off x="4355976" y="1987104"/>
            <a:ext cx="4752528" cy="3242096"/>
          </a:xfrm>
          <a:prstGeom prst="rect">
            <a:avLst/>
          </a:prstGeom>
          <a:noFill/>
          <a:ln w="9525">
            <a:noFill/>
            <a:miter lim="800000"/>
            <a:headEnd/>
            <a:tailEnd/>
          </a:ln>
        </p:spPr>
      </p:pic>
      <p:sp>
        <p:nvSpPr>
          <p:cNvPr id="5" name="矩形 1"/>
          <p:cNvSpPr>
            <a:spLocks noChangeArrowheads="1"/>
          </p:cNvSpPr>
          <p:nvPr/>
        </p:nvSpPr>
        <p:spPr bwMode="auto">
          <a:xfrm>
            <a:off x="4572000" y="1143000"/>
            <a:ext cx="4332288" cy="1169551"/>
          </a:xfrm>
          <a:prstGeom prst="rect">
            <a:avLst/>
          </a:prstGeom>
          <a:noFill/>
          <a:ln w="9525">
            <a:noFill/>
            <a:miter lim="800000"/>
            <a:headEnd/>
            <a:tailEnd/>
          </a:ln>
        </p:spPr>
        <p:txBody>
          <a:bodyPr>
            <a:spAutoFit/>
          </a:bodyPr>
          <a:lstStyle/>
          <a:p>
            <a:pPr algn="ctr"/>
            <a:r>
              <a:rPr lang="en-US" dirty="0" smtClean="0"/>
              <a:t>2003-2012</a:t>
            </a:r>
            <a:r>
              <a:rPr lang="zh-CN" altLang="en-US" dirty="0"/>
              <a:t>年全球</a:t>
            </a:r>
            <a:r>
              <a:rPr lang="zh-CN" altLang="en-US" dirty="0" smtClean="0"/>
              <a:t>各地区</a:t>
            </a:r>
            <a:endParaRPr lang="en-US" altLang="zh-CN" dirty="0" smtClean="0"/>
          </a:p>
          <a:p>
            <a:pPr algn="ctr"/>
            <a:r>
              <a:rPr lang="zh-CN" altLang="en-US" dirty="0" smtClean="0"/>
              <a:t>场</a:t>
            </a:r>
            <a:r>
              <a:rPr lang="zh-CN" altLang="en-US" dirty="0"/>
              <a:t>内衍生品交易规模</a:t>
            </a:r>
            <a:endParaRPr lang="en-US" dirty="0"/>
          </a:p>
          <a:p>
            <a:endParaRPr lang="en-US" sz="1600" dirty="0"/>
          </a:p>
          <a:p>
            <a:pPr algn="r"/>
            <a:r>
              <a:rPr lang="zh-CN" altLang="en-US" sz="1400" dirty="0"/>
              <a:t>单位：亿张合约</a:t>
            </a:r>
          </a:p>
        </p:txBody>
      </p:sp>
      <p:sp>
        <p:nvSpPr>
          <p:cNvPr id="6"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全球场内衍生品市场发展状况</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81000" y="1134616"/>
            <a:ext cx="4114800" cy="5102696"/>
          </a:xfrm>
          <a:prstGeom prst="rect">
            <a:avLst/>
          </a:prstGeom>
          <a:noFill/>
          <a:ln w="9525">
            <a:noFill/>
            <a:miter lim="800000"/>
            <a:headEnd/>
            <a:tailEnd/>
          </a:ln>
        </p:spPr>
        <p:txBody>
          <a:bodyPr lIns="0" rIns="0"/>
          <a:lstStyle/>
          <a:p>
            <a:pPr marL="342900" indent="-342900">
              <a:lnSpc>
                <a:spcPct val="150000"/>
              </a:lnSpc>
              <a:spcBef>
                <a:spcPts val="400"/>
              </a:spcBef>
              <a:buFont typeface="Wingdings" pitchFamily="2" charset="2"/>
              <a:buChar char="Ø"/>
            </a:pPr>
            <a:r>
              <a:rPr lang="en-US" sz="1800" b="0" baseline="0" dirty="0" smtClean="0">
                <a:latin typeface="微软雅黑" pitchFamily="34" charset="-122"/>
              </a:rPr>
              <a:t>2012</a:t>
            </a:r>
            <a:r>
              <a:rPr lang="zh-CN" altLang="en-US" sz="1800" b="0" baseline="0" dirty="0">
                <a:latin typeface="微软雅黑" pitchFamily="34" charset="-122"/>
              </a:rPr>
              <a:t>年下降趋势变得明显，原因是亚太地区的规模下降幅度达到</a:t>
            </a:r>
            <a:r>
              <a:rPr lang="en-US" sz="1800" b="0" baseline="0" dirty="0">
                <a:latin typeface="微软雅黑" pitchFamily="34" charset="-122"/>
              </a:rPr>
              <a:t>23.4%</a:t>
            </a:r>
            <a:r>
              <a:rPr lang="zh-CN" altLang="en-US" sz="1800" b="0" baseline="0" dirty="0">
                <a:latin typeface="微软雅黑" pitchFamily="34" charset="-122"/>
              </a:rPr>
              <a:t>，而同时期北美下降</a:t>
            </a:r>
            <a:r>
              <a:rPr lang="en-US" sz="1800" b="0" baseline="0" dirty="0">
                <a:latin typeface="微软雅黑" pitchFamily="34" charset="-122"/>
              </a:rPr>
              <a:t>11.9%</a:t>
            </a:r>
            <a:r>
              <a:rPr lang="zh-CN" altLang="en-US" sz="1800" b="0" baseline="0" dirty="0">
                <a:latin typeface="微软雅黑" pitchFamily="34" charset="-122"/>
              </a:rPr>
              <a:t>，欧洲下降</a:t>
            </a:r>
            <a:r>
              <a:rPr lang="en-US" sz="1800" b="0" baseline="0" dirty="0">
                <a:latin typeface="微软雅黑" pitchFamily="34" charset="-122"/>
              </a:rPr>
              <a:t>12.5%</a:t>
            </a:r>
            <a:r>
              <a:rPr lang="zh-CN" altLang="en-US" sz="1800" b="0" baseline="0" dirty="0">
                <a:latin typeface="微软雅黑" pitchFamily="34" charset="-122"/>
              </a:rPr>
              <a:t>。但是，</a:t>
            </a:r>
            <a:r>
              <a:rPr lang="zh-CN" altLang="en-US" sz="1800" baseline="0" dirty="0">
                <a:latin typeface="微软雅黑" pitchFamily="34" charset="-122"/>
              </a:rPr>
              <a:t>亚太地区仍然占据</a:t>
            </a:r>
            <a:r>
              <a:rPr lang="en-US" sz="1800" baseline="0" dirty="0">
                <a:latin typeface="微软雅黑" pitchFamily="34" charset="-122"/>
              </a:rPr>
              <a:t>35.5%</a:t>
            </a:r>
            <a:r>
              <a:rPr lang="zh-CN" altLang="en-US" sz="1800" baseline="0" dirty="0">
                <a:latin typeface="微软雅黑" pitchFamily="34" charset="-122"/>
              </a:rPr>
              <a:t>的最大份额</a:t>
            </a:r>
            <a:r>
              <a:rPr lang="zh-CN" altLang="en-US" sz="1800" b="0" baseline="0" dirty="0">
                <a:latin typeface="微软雅黑" pitchFamily="34" charset="-122"/>
              </a:rPr>
              <a:t>，北美地区</a:t>
            </a:r>
            <a:r>
              <a:rPr lang="en-US" sz="1800" b="0" baseline="0" dirty="0" smtClean="0">
                <a:latin typeface="微软雅黑" pitchFamily="34" charset="-122"/>
              </a:rPr>
              <a:t>34%</a:t>
            </a:r>
            <a:endParaRPr lang="en-US" sz="1800" b="0" baseline="0" dirty="0">
              <a:latin typeface="微软雅黑" pitchFamily="34" charset="-122"/>
            </a:endParaRPr>
          </a:p>
          <a:p>
            <a:pPr marL="342900" indent="-342900">
              <a:lnSpc>
                <a:spcPct val="150000"/>
              </a:lnSpc>
              <a:spcBef>
                <a:spcPts val="400"/>
              </a:spcBef>
              <a:buFont typeface="Wingdings" pitchFamily="2" charset="2"/>
              <a:buChar char="Ø"/>
            </a:pPr>
            <a:r>
              <a:rPr lang="zh-CN" altLang="en-US" sz="1800" b="0" baseline="0" dirty="0" smtClean="0">
                <a:latin typeface="微软雅黑" pitchFamily="34" charset="-122"/>
              </a:rPr>
              <a:t>在</a:t>
            </a:r>
            <a:r>
              <a:rPr lang="zh-CN" altLang="en-US" sz="1800" b="0" baseline="0" dirty="0">
                <a:latin typeface="微软雅黑" pitchFamily="34" charset="-122"/>
              </a:rPr>
              <a:t>过去的年份，全球场内衍生品的下降幅度会因为地区间的不同波动而有所缓和。比如，</a:t>
            </a:r>
            <a:r>
              <a:rPr lang="en-US" sz="1800" b="0" baseline="0" dirty="0">
                <a:latin typeface="微软雅黑" pitchFamily="34" charset="-122"/>
              </a:rPr>
              <a:t>2009</a:t>
            </a:r>
            <a:r>
              <a:rPr lang="zh-CN" altLang="en-US" sz="1800" b="0" baseline="0" dirty="0">
                <a:latin typeface="微软雅黑" pitchFamily="34" charset="-122"/>
              </a:rPr>
              <a:t>年全球主要市场的北美和欧洲市场有两位数的下降，但是中国、印度和巴西的增速冲抵了跌幅，使得全球规模保持稳定增长。</a:t>
            </a:r>
          </a:p>
          <a:p>
            <a:pPr marL="342900" indent="-342900">
              <a:lnSpc>
                <a:spcPct val="150000"/>
              </a:lnSpc>
              <a:spcBef>
                <a:spcPts val="400"/>
              </a:spcBef>
              <a:buFont typeface="Wingdings" pitchFamily="2" charset="2"/>
              <a:buNone/>
            </a:pPr>
            <a:r>
              <a:rPr lang="zh-CN" altLang="en-US" sz="1800" b="0" baseline="0" dirty="0">
                <a:latin typeface="微软雅黑" pitchFamily="34" charset="-122"/>
              </a:rPr>
              <a:t>                    </a:t>
            </a:r>
          </a:p>
        </p:txBody>
      </p:sp>
      <p:sp>
        <p:nvSpPr>
          <p:cNvPr id="4" name="Text Box 5"/>
          <p:cNvSpPr txBox="1">
            <a:spLocks noChangeArrowheads="1"/>
          </p:cNvSpPr>
          <p:nvPr/>
        </p:nvSpPr>
        <p:spPr bwMode="auto">
          <a:xfrm>
            <a:off x="5334000" y="5147900"/>
            <a:ext cx="2590800" cy="369332"/>
          </a:xfrm>
          <a:prstGeom prst="rect">
            <a:avLst/>
          </a:prstGeom>
          <a:noFill/>
          <a:ln w="9525">
            <a:noFill/>
            <a:miter lim="800000"/>
            <a:headEnd/>
            <a:tailEnd/>
          </a:ln>
        </p:spPr>
        <p:txBody>
          <a:bodyPr>
            <a:spAutoFit/>
          </a:bodyPr>
          <a:lstStyle/>
          <a:p>
            <a:pPr>
              <a:spcBef>
                <a:spcPct val="50000"/>
              </a:spcBef>
              <a:buFontTx/>
              <a:buNone/>
            </a:pPr>
            <a:r>
              <a:rPr lang="zh-CN" altLang="en-US" sz="1800" b="0" dirty="0">
                <a:latin typeface="微软雅黑" pitchFamily="34" charset="-122"/>
              </a:rPr>
              <a:t>数据来源：</a:t>
            </a:r>
            <a:r>
              <a:rPr lang="en-US" sz="1800" b="0" dirty="0">
                <a:latin typeface="微软雅黑" pitchFamily="34" charset="-122"/>
              </a:rPr>
              <a:t>FIA</a:t>
            </a:r>
            <a:endParaRPr lang="zh-CN" altLang="en-US" sz="1800" b="0" dirty="0">
              <a:latin typeface="微软雅黑" pitchFamily="34" charset="-122"/>
            </a:endParaRPr>
          </a:p>
        </p:txBody>
      </p:sp>
      <p:sp>
        <p:nvSpPr>
          <p:cNvPr id="5" name="Text Box 7"/>
          <p:cNvSpPr txBox="1">
            <a:spLocks noChangeArrowheads="1"/>
          </p:cNvSpPr>
          <p:nvPr/>
        </p:nvSpPr>
        <p:spPr bwMode="auto">
          <a:xfrm>
            <a:off x="5237163" y="1371600"/>
            <a:ext cx="3276600" cy="646331"/>
          </a:xfrm>
          <a:prstGeom prst="rect">
            <a:avLst/>
          </a:prstGeom>
          <a:noFill/>
          <a:ln w="9525">
            <a:noFill/>
            <a:miter lim="800000"/>
            <a:headEnd/>
            <a:tailEnd/>
          </a:ln>
        </p:spPr>
        <p:txBody>
          <a:bodyPr>
            <a:spAutoFit/>
          </a:bodyPr>
          <a:lstStyle/>
          <a:p>
            <a:pPr algn="ctr">
              <a:spcBef>
                <a:spcPts val="0"/>
              </a:spcBef>
              <a:buFontTx/>
              <a:buNone/>
            </a:pPr>
            <a:r>
              <a:rPr lang="zh-CN" altLang="en-US" sz="1800" dirty="0" smtClean="0">
                <a:latin typeface="微软雅黑" pitchFamily="34" charset="-122"/>
              </a:rPr>
              <a:t>各地区</a:t>
            </a:r>
            <a:r>
              <a:rPr lang="en-US" sz="1800" dirty="0">
                <a:latin typeface="微软雅黑" pitchFamily="34" charset="-122"/>
              </a:rPr>
              <a:t>2012</a:t>
            </a:r>
            <a:r>
              <a:rPr lang="zh-CN" altLang="en-US" sz="1800" dirty="0">
                <a:latin typeface="微软雅黑" pitchFamily="34" charset="-122"/>
              </a:rPr>
              <a:t>年场内衍生</a:t>
            </a:r>
            <a:r>
              <a:rPr lang="zh-CN" altLang="en-US" sz="1800" dirty="0" smtClean="0">
                <a:latin typeface="微软雅黑" pitchFamily="34" charset="-122"/>
              </a:rPr>
              <a:t>品</a:t>
            </a:r>
            <a:endParaRPr lang="en-US" altLang="zh-CN" sz="1800" dirty="0" smtClean="0">
              <a:latin typeface="微软雅黑" pitchFamily="34" charset="-122"/>
            </a:endParaRPr>
          </a:p>
          <a:p>
            <a:pPr algn="ctr">
              <a:spcBef>
                <a:spcPts val="0"/>
              </a:spcBef>
              <a:buFontTx/>
              <a:buNone/>
            </a:pPr>
            <a:r>
              <a:rPr lang="zh-CN" altLang="en-US" sz="1800" dirty="0" smtClean="0">
                <a:latin typeface="微软雅黑" pitchFamily="34" charset="-122"/>
              </a:rPr>
              <a:t>交易</a:t>
            </a:r>
            <a:r>
              <a:rPr lang="zh-CN" altLang="en-US" sz="1800" dirty="0">
                <a:latin typeface="微软雅黑" pitchFamily="34" charset="-122"/>
              </a:rPr>
              <a:t>量占比</a:t>
            </a:r>
          </a:p>
        </p:txBody>
      </p:sp>
      <p:pic>
        <p:nvPicPr>
          <p:cNvPr id="6" name="图片 17"/>
          <p:cNvPicPr>
            <a:picLocks noChangeAspect="1" noChangeArrowheads="1"/>
          </p:cNvPicPr>
          <p:nvPr/>
        </p:nvPicPr>
        <p:blipFill>
          <a:blip r:embed="rId3" cstate="print"/>
          <a:srcRect l="2129" t="3215" r="3542" b="4054"/>
          <a:stretch>
            <a:fillRect/>
          </a:stretch>
        </p:blipFill>
        <p:spPr bwMode="auto">
          <a:xfrm>
            <a:off x="4585758" y="2121024"/>
            <a:ext cx="4450738" cy="2964160"/>
          </a:xfrm>
          <a:prstGeom prst="rect">
            <a:avLst/>
          </a:prstGeom>
          <a:noFill/>
          <a:ln w="9525">
            <a:noFill/>
            <a:miter lim="800000"/>
            <a:headEnd/>
            <a:tailEnd/>
          </a:ln>
        </p:spPr>
      </p:pic>
      <p:sp>
        <p:nvSpPr>
          <p:cNvPr id="7"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全球场内衍生品市场发展状况</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81000" y="1066800"/>
            <a:ext cx="4114800" cy="5170512"/>
          </a:xfrm>
          <a:prstGeom prst="rect">
            <a:avLst/>
          </a:prstGeom>
          <a:noFill/>
          <a:ln w="9525">
            <a:noFill/>
            <a:miter lim="800000"/>
            <a:headEnd/>
            <a:tailEnd/>
          </a:ln>
        </p:spPr>
        <p:txBody>
          <a:bodyPr lIns="0" rIns="0"/>
          <a:lstStyle/>
          <a:p>
            <a:pPr marL="342900" indent="-342900">
              <a:lnSpc>
                <a:spcPct val="150000"/>
              </a:lnSpc>
              <a:spcBef>
                <a:spcPts val="400"/>
              </a:spcBef>
              <a:buFont typeface="Wingdings" pitchFamily="2" charset="2"/>
              <a:buChar char="Ø"/>
            </a:pPr>
            <a:r>
              <a:rPr lang="en-US" b="0" baseline="0" dirty="0" smtClean="0">
                <a:latin typeface="微软雅黑" pitchFamily="34" charset="-122"/>
              </a:rPr>
              <a:t>2012</a:t>
            </a:r>
            <a:r>
              <a:rPr lang="zh-CN" altLang="en-US" b="0" baseline="0" dirty="0">
                <a:latin typeface="微软雅黑" pitchFamily="34" charset="-122"/>
              </a:rPr>
              <a:t>年全球场内衍生品的交易规模下降</a:t>
            </a:r>
            <a:r>
              <a:rPr lang="en-US" b="0" baseline="0" dirty="0">
                <a:latin typeface="微软雅黑" pitchFamily="34" charset="-122"/>
              </a:rPr>
              <a:t>15.3%</a:t>
            </a:r>
            <a:r>
              <a:rPr lang="zh-CN" altLang="en-US" b="0" baseline="0" dirty="0">
                <a:latin typeface="微软雅黑" pitchFamily="34" charset="-122"/>
              </a:rPr>
              <a:t>，从表</a:t>
            </a:r>
            <a:r>
              <a:rPr lang="en-US" b="0" baseline="0" dirty="0">
                <a:latin typeface="微软雅黑" pitchFamily="34" charset="-122"/>
              </a:rPr>
              <a:t>2</a:t>
            </a:r>
            <a:r>
              <a:rPr lang="zh-CN" altLang="en-US" b="0" baseline="0" dirty="0">
                <a:latin typeface="微软雅黑" pitchFamily="34" charset="-122"/>
              </a:rPr>
              <a:t>可以看出其中最大跌幅来自于股指期货期权和外汇期货期权，分别下降</a:t>
            </a:r>
            <a:r>
              <a:rPr lang="en-US" b="0" baseline="0" dirty="0">
                <a:latin typeface="微软雅黑" pitchFamily="34" charset="-122"/>
              </a:rPr>
              <a:t>28.53%</a:t>
            </a:r>
            <a:r>
              <a:rPr lang="zh-CN" altLang="en-US" b="0" baseline="0" dirty="0">
                <a:latin typeface="微软雅黑" pitchFamily="34" charset="-122"/>
              </a:rPr>
              <a:t>和</a:t>
            </a:r>
            <a:r>
              <a:rPr lang="en-US" b="0" baseline="0" dirty="0">
                <a:latin typeface="微软雅黑" pitchFamily="34" charset="-122"/>
              </a:rPr>
              <a:t>22.65%</a:t>
            </a:r>
            <a:r>
              <a:rPr lang="zh-CN" altLang="en-US" b="0" baseline="0" dirty="0">
                <a:latin typeface="微软雅黑" pitchFamily="34" charset="-122"/>
              </a:rPr>
              <a:t>。</a:t>
            </a:r>
            <a:endParaRPr lang="en-US" b="0" baseline="0" dirty="0">
              <a:latin typeface="微软雅黑" pitchFamily="34" charset="-122"/>
            </a:endParaRPr>
          </a:p>
          <a:p>
            <a:pPr marL="342900" indent="-342900">
              <a:lnSpc>
                <a:spcPct val="150000"/>
              </a:lnSpc>
              <a:spcBef>
                <a:spcPts val="400"/>
              </a:spcBef>
              <a:buFont typeface="Wingdings" pitchFamily="2" charset="2"/>
              <a:buChar char="Ø"/>
            </a:pPr>
            <a:r>
              <a:rPr lang="zh-CN" altLang="en-US" baseline="0" dirty="0" smtClean="0">
                <a:latin typeface="微软雅黑" pitchFamily="34" charset="-122"/>
              </a:rPr>
              <a:t>股权</a:t>
            </a:r>
            <a:r>
              <a:rPr lang="zh-CN" altLang="en-US" baseline="0" dirty="0">
                <a:latin typeface="微软雅黑" pitchFamily="34" charset="-122"/>
              </a:rPr>
              <a:t>类衍生品交易量仍占场内衍生品绝对垄断地位</a:t>
            </a:r>
            <a:r>
              <a:rPr lang="zh-CN" altLang="en-US" b="0" baseline="0" dirty="0">
                <a:latin typeface="微软雅黑" pitchFamily="34" charset="-122"/>
              </a:rPr>
              <a:t>。</a:t>
            </a:r>
            <a:r>
              <a:rPr lang="en-US" b="0" baseline="0" dirty="0">
                <a:latin typeface="微软雅黑" pitchFamily="34" charset="-122"/>
              </a:rPr>
              <a:t>2012</a:t>
            </a:r>
            <a:r>
              <a:rPr lang="zh-CN" altLang="en-US" b="0" baseline="0" dirty="0">
                <a:latin typeface="微软雅黑" pitchFamily="34" charset="-122"/>
              </a:rPr>
              <a:t>年个股期货期权占比</a:t>
            </a:r>
            <a:r>
              <a:rPr lang="en-US" b="0" baseline="0" dirty="0">
                <a:latin typeface="微软雅黑" pitchFamily="34" charset="-122"/>
              </a:rPr>
              <a:t>31%</a:t>
            </a:r>
            <a:r>
              <a:rPr lang="zh-CN" altLang="en-US" b="0" baseline="0" dirty="0">
                <a:latin typeface="微软雅黑" pitchFamily="34" charset="-122"/>
              </a:rPr>
              <a:t>，市场占有率第一；股指期货、期权交易量占比达到</a:t>
            </a:r>
            <a:r>
              <a:rPr lang="en-US" b="0" baseline="0" dirty="0">
                <a:latin typeface="微软雅黑" pitchFamily="34" charset="-122"/>
              </a:rPr>
              <a:t>29%</a:t>
            </a:r>
            <a:r>
              <a:rPr lang="zh-CN" altLang="en-US" b="0" baseline="0" dirty="0">
                <a:latin typeface="微软雅黑" pitchFamily="34" charset="-122"/>
              </a:rPr>
              <a:t>，</a:t>
            </a:r>
            <a:r>
              <a:rPr lang="zh-CN" altLang="en-US" baseline="0" dirty="0">
                <a:latin typeface="微软雅黑" pitchFamily="34" charset="-122"/>
              </a:rPr>
              <a:t>两者合计占全球场内衍生品交易量的比重达到</a:t>
            </a:r>
            <a:r>
              <a:rPr lang="en-US" baseline="0" dirty="0">
                <a:latin typeface="微软雅黑" pitchFamily="34" charset="-122"/>
              </a:rPr>
              <a:t>60%</a:t>
            </a:r>
            <a:r>
              <a:rPr lang="zh-CN" altLang="en-US" b="0" baseline="0" dirty="0">
                <a:latin typeface="微软雅黑" pitchFamily="34" charset="-122"/>
              </a:rPr>
              <a:t>。</a:t>
            </a:r>
          </a:p>
          <a:p>
            <a:pPr marL="342900" indent="-342900">
              <a:lnSpc>
                <a:spcPct val="150000"/>
              </a:lnSpc>
              <a:spcBef>
                <a:spcPts val="400"/>
              </a:spcBef>
              <a:buFont typeface="Wingdings" pitchFamily="2" charset="2"/>
              <a:buChar char="Ø"/>
            </a:pPr>
            <a:endParaRPr lang="zh-CN" altLang="en-US" b="0" baseline="0" dirty="0">
              <a:latin typeface="微软雅黑" pitchFamily="34" charset="-122"/>
            </a:endParaRPr>
          </a:p>
          <a:p>
            <a:pPr marL="342900" indent="-342900">
              <a:lnSpc>
                <a:spcPct val="150000"/>
              </a:lnSpc>
              <a:spcBef>
                <a:spcPts val="400"/>
              </a:spcBef>
              <a:buFont typeface="Wingdings" pitchFamily="2" charset="2"/>
              <a:buChar char="u"/>
            </a:pPr>
            <a:endParaRPr lang="zh-CN" altLang="en-US" b="0" baseline="0" dirty="0">
              <a:latin typeface="微软雅黑" pitchFamily="34" charset="-122"/>
            </a:endParaRPr>
          </a:p>
          <a:p>
            <a:pPr marL="342900" indent="-342900">
              <a:lnSpc>
                <a:spcPct val="150000"/>
              </a:lnSpc>
              <a:spcBef>
                <a:spcPts val="400"/>
              </a:spcBef>
              <a:buFont typeface="Wingdings" pitchFamily="2" charset="2"/>
              <a:buNone/>
            </a:pPr>
            <a:r>
              <a:rPr lang="zh-CN" altLang="en-US" b="0" baseline="0" dirty="0">
                <a:latin typeface="微软雅黑" pitchFamily="34" charset="-122"/>
              </a:rPr>
              <a:t>                    </a:t>
            </a:r>
          </a:p>
        </p:txBody>
      </p:sp>
      <p:sp>
        <p:nvSpPr>
          <p:cNvPr id="4" name="Text Box 9"/>
          <p:cNvSpPr txBox="1">
            <a:spLocks noChangeArrowheads="1"/>
          </p:cNvSpPr>
          <p:nvPr/>
        </p:nvSpPr>
        <p:spPr bwMode="auto">
          <a:xfrm>
            <a:off x="5334000" y="5435932"/>
            <a:ext cx="2590800" cy="369332"/>
          </a:xfrm>
          <a:prstGeom prst="rect">
            <a:avLst/>
          </a:prstGeom>
          <a:noFill/>
          <a:ln w="9525">
            <a:noFill/>
            <a:miter lim="800000"/>
            <a:headEnd/>
            <a:tailEnd/>
          </a:ln>
        </p:spPr>
        <p:txBody>
          <a:bodyPr>
            <a:spAutoFit/>
          </a:bodyPr>
          <a:lstStyle/>
          <a:p>
            <a:pPr>
              <a:spcBef>
                <a:spcPct val="50000"/>
              </a:spcBef>
              <a:buFontTx/>
              <a:buNone/>
            </a:pPr>
            <a:r>
              <a:rPr lang="zh-CN" altLang="en-US" sz="1800" b="0" dirty="0"/>
              <a:t>数据来源：</a:t>
            </a:r>
            <a:r>
              <a:rPr lang="en-US" sz="1800" b="0" dirty="0"/>
              <a:t>FIA</a:t>
            </a:r>
            <a:endParaRPr lang="zh-CN" altLang="en-US" sz="1800" b="0" dirty="0"/>
          </a:p>
        </p:txBody>
      </p:sp>
      <p:sp>
        <p:nvSpPr>
          <p:cNvPr id="5" name="Text Box 10"/>
          <p:cNvSpPr txBox="1">
            <a:spLocks noChangeArrowheads="1"/>
          </p:cNvSpPr>
          <p:nvPr/>
        </p:nvSpPr>
        <p:spPr bwMode="auto">
          <a:xfrm>
            <a:off x="5334000" y="1171575"/>
            <a:ext cx="3352800" cy="646331"/>
          </a:xfrm>
          <a:prstGeom prst="rect">
            <a:avLst/>
          </a:prstGeom>
          <a:noFill/>
          <a:ln w="9525">
            <a:noFill/>
            <a:miter lim="800000"/>
            <a:headEnd/>
            <a:tailEnd/>
          </a:ln>
        </p:spPr>
        <p:txBody>
          <a:bodyPr>
            <a:spAutoFit/>
          </a:bodyPr>
          <a:lstStyle/>
          <a:p>
            <a:pPr algn="ctr">
              <a:spcBef>
                <a:spcPts val="0"/>
              </a:spcBef>
              <a:buFontTx/>
              <a:buNone/>
            </a:pPr>
            <a:r>
              <a:rPr lang="en-US" sz="1800" dirty="0" smtClean="0">
                <a:latin typeface="微软雅黑" pitchFamily="34" charset="-122"/>
              </a:rPr>
              <a:t>2012</a:t>
            </a:r>
            <a:r>
              <a:rPr lang="zh-CN" altLang="en-US" sz="1800" dirty="0">
                <a:latin typeface="微软雅黑" pitchFamily="34" charset="-122"/>
              </a:rPr>
              <a:t>年全球场内衍生</a:t>
            </a:r>
            <a:r>
              <a:rPr lang="zh-CN" altLang="en-US" sz="1800" dirty="0" smtClean="0">
                <a:latin typeface="微软雅黑" pitchFamily="34" charset="-122"/>
              </a:rPr>
              <a:t>品</a:t>
            </a:r>
            <a:endParaRPr lang="en-US" altLang="zh-CN" sz="1800" dirty="0" smtClean="0">
              <a:latin typeface="微软雅黑" pitchFamily="34" charset="-122"/>
            </a:endParaRPr>
          </a:p>
          <a:p>
            <a:pPr algn="ctr">
              <a:spcBef>
                <a:spcPts val="0"/>
              </a:spcBef>
              <a:buFontTx/>
              <a:buNone/>
            </a:pPr>
            <a:r>
              <a:rPr lang="zh-CN" altLang="en-US" sz="1800" dirty="0" smtClean="0">
                <a:latin typeface="微软雅黑" pitchFamily="34" charset="-122"/>
              </a:rPr>
              <a:t>各</a:t>
            </a:r>
            <a:r>
              <a:rPr lang="zh-CN" altLang="en-US" sz="1800" dirty="0">
                <a:latin typeface="微软雅黑" pitchFamily="34" charset="-122"/>
              </a:rPr>
              <a:t>品种占比</a:t>
            </a:r>
          </a:p>
        </p:txBody>
      </p:sp>
      <p:pic>
        <p:nvPicPr>
          <p:cNvPr id="6" name="图片 2"/>
          <p:cNvPicPr>
            <a:picLocks noChangeAspect="1" noChangeArrowheads="1"/>
          </p:cNvPicPr>
          <p:nvPr/>
        </p:nvPicPr>
        <p:blipFill>
          <a:blip r:embed="rId3" cstate="print"/>
          <a:srcRect/>
          <a:stretch>
            <a:fillRect/>
          </a:stretch>
        </p:blipFill>
        <p:spPr bwMode="auto">
          <a:xfrm>
            <a:off x="4768001" y="1787524"/>
            <a:ext cx="3918800" cy="3648407"/>
          </a:xfrm>
          <a:prstGeom prst="rect">
            <a:avLst/>
          </a:prstGeom>
          <a:noFill/>
          <a:ln w="9525">
            <a:noFill/>
            <a:miter lim="800000"/>
            <a:headEnd/>
            <a:tailEnd/>
          </a:ln>
        </p:spPr>
      </p:pic>
      <p:sp>
        <p:nvSpPr>
          <p:cNvPr id="7"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全球场内衍生品市场发展状况</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什么是金融衍生品</a:t>
            </a:r>
            <a:endParaRPr lang="en-US" altLang="zh-CN" sz="2400" b="1" dirty="0">
              <a:solidFill>
                <a:schemeClr val="bg1"/>
              </a:solidFill>
            </a:endParaRPr>
          </a:p>
        </p:txBody>
      </p:sp>
      <p:sp>
        <p:nvSpPr>
          <p:cNvPr id="3" name="Rectangle 5"/>
          <p:cNvSpPr>
            <a:spLocks noChangeArrowheads="1"/>
          </p:cNvSpPr>
          <p:nvPr/>
        </p:nvSpPr>
        <p:spPr bwMode="auto">
          <a:xfrm>
            <a:off x="381000" y="1143000"/>
            <a:ext cx="8305800" cy="5166320"/>
          </a:xfrm>
          <a:prstGeom prst="rect">
            <a:avLst/>
          </a:prstGeom>
          <a:noFill/>
          <a:ln w="9525">
            <a:noFill/>
            <a:miter lim="800000"/>
            <a:headEnd/>
            <a:tailEnd/>
          </a:ln>
        </p:spPr>
        <p:txBody>
          <a:bodyPr lIns="0" rIns="0"/>
          <a:lstStyle/>
          <a:p>
            <a:pPr marL="342900" algn="just">
              <a:lnSpc>
                <a:spcPct val="150000"/>
              </a:lnSpc>
              <a:spcBef>
                <a:spcPts val="400"/>
              </a:spcBef>
              <a:buSzPct val="100000"/>
            </a:pPr>
            <a:r>
              <a:rPr lang="zh-CN" altLang="en-US" sz="2400" b="0" baseline="0" dirty="0" smtClean="0">
                <a:latin typeface="微软雅黑" pitchFamily="34" charset="-122"/>
              </a:rPr>
              <a:t>金融</a:t>
            </a:r>
            <a:r>
              <a:rPr lang="zh-CN" altLang="en-US" sz="2400" b="0" baseline="0" dirty="0">
                <a:latin typeface="微软雅黑" pitchFamily="34" charset="-122"/>
              </a:rPr>
              <a:t>衍生品是指建立在基础产品或基础变量之上其价格决定于后者变动的派生金融产品。根据巴塞尔银行监管委员会的定义</a:t>
            </a:r>
            <a:r>
              <a:rPr lang="en-US" altLang="zh-CN" sz="2400" b="0" baseline="0" dirty="0">
                <a:latin typeface="微软雅黑" pitchFamily="34" charset="-122"/>
              </a:rPr>
              <a:t>,</a:t>
            </a:r>
            <a:r>
              <a:rPr lang="zh-CN" altLang="en-US" sz="2400" b="0" baseline="0" dirty="0">
                <a:latin typeface="微软雅黑" pitchFamily="34" charset="-122"/>
              </a:rPr>
              <a:t>金融衍生产品是“一种合约</a:t>
            </a:r>
            <a:r>
              <a:rPr lang="en-US" altLang="zh-CN" sz="2400" b="0" baseline="0" dirty="0">
                <a:latin typeface="微软雅黑" pitchFamily="34" charset="-122"/>
              </a:rPr>
              <a:t>,</a:t>
            </a:r>
            <a:r>
              <a:rPr lang="zh-CN" altLang="en-US" sz="2400" b="0" baseline="0" dirty="0">
                <a:latin typeface="微软雅黑" pitchFamily="34" charset="-122"/>
              </a:rPr>
              <a:t>该合约的价值取决于一项或多项背景资产或指数的价值”。 </a:t>
            </a:r>
            <a:endParaRPr lang="en-US" altLang="zh-CN" sz="2400" b="0" baseline="0" dirty="0" smtClean="0">
              <a:latin typeface="微软雅黑" pitchFamily="34" charset="-122"/>
            </a:endParaRPr>
          </a:p>
          <a:p>
            <a:pPr marL="742950" lvl="1" indent="-285750">
              <a:lnSpc>
                <a:spcPct val="150000"/>
              </a:lnSpc>
              <a:spcBef>
                <a:spcPts val="400"/>
              </a:spcBef>
              <a:buSzPct val="100000"/>
              <a:buFont typeface="Wingdings" pitchFamily="2" charset="2"/>
              <a:buChar char="Ø"/>
            </a:pPr>
            <a:r>
              <a:rPr lang="zh-CN" altLang="en-US" sz="2400" b="0" baseline="0" dirty="0" smtClean="0">
                <a:latin typeface="微软雅黑" pitchFamily="34" charset="-122"/>
              </a:rPr>
              <a:t> </a:t>
            </a:r>
            <a:r>
              <a:rPr lang="zh-CN" altLang="en-US" sz="2400" b="0" baseline="0" dirty="0">
                <a:latin typeface="微软雅黑" pitchFamily="34" charset="-122"/>
              </a:rPr>
              <a:t>基本的金融衍生产品包括四种：</a:t>
            </a:r>
            <a:r>
              <a:rPr lang="zh-CN" altLang="en-US" sz="2400" baseline="0" dirty="0">
                <a:latin typeface="微软雅黑" pitchFamily="34" charset="-122"/>
              </a:rPr>
              <a:t>远期（</a:t>
            </a:r>
            <a:r>
              <a:rPr lang="en-US" altLang="zh-CN" sz="2400" baseline="0" dirty="0">
                <a:latin typeface="微软雅黑" pitchFamily="34" charset="-122"/>
              </a:rPr>
              <a:t>forward</a:t>
            </a:r>
            <a:r>
              <a:rPr lang="zh-CN" altLang="en-US" sz="2400" baseline="0" dirty="0">
                <a:latin typeface="微软雅黑" pitchFamily="34" charset="-122"/>
              </a:rPr>
              <a:t>）、期货</a:t>
            </a:r>
            <a:r>
              <a:rPr lang="en-US" altLang="zh-CN" sz="2400" baseline="0" dirty="0">
                <a:latin typeface="微软雅黑" pitchFamily="34" charset="-122"/>
              </a:rPr>
              <a:t>(futures)</a:t>
            </a:r>
            <a:r>
              <a:rPr lang="zh-CN" altLang="en-US" sz="2400" baseline="0" dirty="0">
                <a:latin typeface="微软雅黑" pitchFamily="34" charset="-122"/>
              </a:rPr>
              <a:t>、期权</a:t>
            </a:r>
            <a:r>
              <a:rPr lang="en-US" altLang="zh-CN" sz="2400" baseline="0" dirty="0">
                <a:latin typeface="微软雅黑" pitchFamily="34" charset="-122"/>
              </a:rPr>
              <a:t>(option)</a:t>
            </a:r>
            <a:r>
              <a:rPr lang="zh-CN" altLang="en-US" sz="2400" baseline="0" dirty="0">
                <a:latin typeface="微软雅黑" pitchFamily="34" charset="-122"/>
              </a:rPr>
              <a:t>、互换</a:t>
            </a:r>
            <a:r>
              <a:rPr lang="en-US" altLang="zh-CN" sz="2400" baseline="0" dirty="0">
                <a:latin typeface="微软雅黑" pitchFamily="34" charset="-122"/>
              </a:rPr>
              <a:t>(swap)</a:t>
            </a:r>
            <a:r>
              <a:rPr lang="zh-CN" altLang="en-US" sz="2400" b="0" baseline="0" dirty="0">
                <a:latin typeface="微软雅黑" pitchFamily="34" charset="-122"/>
              </a:rPr>
              <a:t>。</a:t>
            </a:r>
            <a:r>
              <a:rPr lang="zh-CN" altLang="en-US" sz="2400" baseline="0" dirty="0">
                <a:latin typeface="微软雅黑" pitchFamily="34" charset="-122"/>
              </a:rPr>
              <a:t> </a:t>
            </a:r>
          </a:p>
          <a:p>
            <a:pPr marL="742950" lvl="1" indent="-285750">
              <a:lnSpc>
                <a:spcPct val="150000"/>
              </a:lnSpc>
              <a:spcBef>
                <a:spcPts val="400"/>
              </a:spcBef>
              <a:buSzPct val="100000"/>
              <a:buFont typeface="Wingdings" pitchFamily="2" charset="2"/>
              <a:buChar char="Ø"/>
            </a:pPr>
            <a:r>
              <a:rPr lang="zh-CN" altLang="en-US" sz="2400" b="0" baseline="0" dirty="0">
                <a:latin typeface="微软雅黑" pitchFamily="34" charset="-122"/>
              </a:rPr>
              <a:t>狭义的“金融衍生品”是指利率、汇率、权益、信用等传统基础性金融工具的衍生品，与商品衍生品相对；广义的“金融衍生品”则涵盖商品衍生</a:t>
            </a:r>
            <a:r>
              <a:rPr lang="zh-CN" altLang="en-US" sz="2400" b="0" baseline="0" dirty="0" smtClean="0">
                <a:latin typeface="微软雅黑" pitchFamily="34" charset="-122"/>
              </a:rPr>
              <a:t>品。</a:t>
            </a:r>
            <a:endParaRPr lang="zh-CN" altLang="en-US" sz="2400" b="0" baseline="0" dirty="0">
              <a:latin typeface="微软雅黑" pitchFamily="34" charset="-122"/>
            </a:endParaRPr>
          </a:p>
          <a:p>
            <a:pPr marL="342900" indent="-342900">
              <a:lnSpc>
                <a:spcPct val="170000"/>
              </a:lnSpc>
              <a:spcBef>
                <a:spcPts val="400"/>
              </a:spcBef>
              <a:buSzPct val="100000"/>
              <a:buFont typeface="Wingdings" pitchFamily="2" charset="2"/>
              <a:buNone/>
            </a:pPr>
            <a:endParaRPr lang="zh-CN" altLang="en-US" sz="2400" b="0" baseline="0" dirty="0">
              <a:latin typeface="华文细黑" pitchFamily="2" charset="-122"/>
              <a:ea typeface="华文细黑" pitchFamily="2" charset="-122"/>
            </a:endParaRPr>
          </a:p>
          <a:p>
            <a:pPr marL="342900" indent="-342900">
              <a:lnSpc>
                <a:spcPct val="170000"/>
              </a:lnSpc>
              <a:spcBef>
                <a:spcPts val="400"/>
              </a:spcBef>
              <a:buFontTx/>
              <a:buChar char="•"/>
            </a:pPr>
            <a:endParaRPr lang="zh-CN" altLang="en-US" sz="2400" b="0" baseline="0" dirty="0">
              <a:latin typeface="华文细黑" pitchFamily="2" charset="-122"/>
              <a:ea typeface="华文细黑" pitchFamily="2" charset="-122"/>
            </a:endParaRPr>
          </a:p>
          <a:p>
            <a:pPr marL="342900" indent="-342900">
              <a:lnSpc>
                <a:spcPct val="170000"/>
              </a:lnSpc>
              <a:spcBef>
                <a:spcPts val="400"/>
              </a:spcBef>
              <a:buFontTx/>
              <a:buChar char="•"/>
            </a:pPr>
            <a:endParaRPr lang="zh-CN" altLang="en-US" sz="2400" b="0" baseline="0" dirty="0">
              <a:latin typeface="华文细黑" pitchFamily="2" charset="-122"/>
              <a:ea typeface="华文细黑" pitchFamily="2" charset="-122"/>
            </a:endParaRPr>
          </a:p>
          <a:p>
            <a:pPr marL="342900" indent="-342900">
              <a:lnSpc>
                <a:spcPct val="170000"/>
              </a:lnSpc>
              <a:spcBef>
                <a:spcPts val="400"/>
              </a:spcBef>
              <a:buFontTx/>
              <a:buChar char="•"/>
            </a:pPr>
            <a:endParaRPr lang="zh-CN" altLang="en-US" sz="2400" b="0" baseline="0" dirty="0">
              <a:latin typeface="华文细黑" pitchFamily="2" charset="-122"/>
              <a:ea typeface="华文细黑" pitchFamily="2" charset="-122"/>
            </a:endParaRPr>
          </a:p>
          <a:p>
            <a:pPr marL="342900" indent="-342900">
              <a:lnSpc>
                <a:spcPct val="170000"/>
              </a:lnSpc>
              <a:spcBef>
                <a:spcPts val="400"/>
              </a:spcBef>
            </a:pPr>
            <a:endParaRPr lang="de-DE" altLang="en-US" sz="2400" b="0" baseline="0" dirty="0">
              <a:latin typeface="华文细黑" pitchFamily="2" charset="-122"/>
              <a:ea typeface="华文细黑" pitchFamily="2" charset="-122"/>
            </a:endParaRPr>
          </a:p>
          <a:p>
            <a:pPr marL="342900" indent="-342900">
              <a:lnSpc>
                <a:spcPct val="170000"/>
              </a:lnSpc>
              <a:spcBef>
                <a:spcPts val="400"/>
              </a:spcBef>
              <a:buFontTx/>
              <a:buChar char="•"/>
            </a:pPr>
            <a:endParaRPr lang="de-DE" altLang="en-US" sz="2400" b="0" baseline="0" dirty="0">
              <a:latin typeface="黑体" pitchFamily="2" charset="-122"/>
              <a:ea typeface="黑体" pitchFamily="2" charset="-122"/>
            </a:endParaRPr>
          </a:p>
          <a:p>
            <a:pPr marL="342900" indent="-342900">
              <a:lnSpc>
                <a:spcPct val="170000"/>
              </a:lnSpc>
              <a:spcBef>
                <a:spcPts val="400"/>
              </a:spcBef>
              <a:buFontTx/>
              <a:buChar char="•"/>
            </a:pPr>
            <a:endParaRPr lang="de-DE" altLang="en-US" sz="2400" b="0" baseline="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0372119"/>
          <p:cNvPicPr>
            <a:picLocks noChangeAspect="1" noChangeArrowheads="1"/>
          </p:cNvPicPr>
          <p:nvPr/>
        </p:nvPicPr>
        <p:blipFill>
          <a:blip r:embed="rId2" cstate="print"/>
          <a:srcRect/>
          <a:stretch>
            <a:fillRect/>
          </a:stretch>
        </p:blipFill>
        <p:spPr bwMode="auto">
          <a:xfrm>
            <a:off x="154711" y="1196752"/>
            <a:ext cx="8881785" cy="5184575"/>
          </a:xfrm>
          <a:prstGeom prst="rect">
            <a:avLst/>
          </a:prstGeom>
          <a:noFill/>
          <a:ln w="9525">
            <a:noFill/>
            <a:miter lim="800000"/>
            <a:headEnd/>
            <a:tailEnd/>
          </a:ln>
        </p:spPr>
      </p:pic>
      <p:sp>
        <p:nvSpPr>
          <p:cNvPr id="4"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我国金融市场及其产品</a:t>
            </a:r>
            <a:endParaRPr lang="en-US" altLang="zh-CN" sz="2400" b="1" dirty="0">
              <a:solidFill>
                <a:schemeClr val="bg1"/>
              </a:solidFill>
            </a:endParaRPr>
          </a:p>
        </p:txBody>
      </p:sp>
      <p:sp>
        <p:nvSpPr>
          <p:cNvPr id="2" name="TextBox 1">
            <a:hlinkClick r:id="rId3" action="ppaction://hlinksldjump"/>
          </p:cNvPr>
          <p:cNvSpPr txBox="1"/>
          <p:nvPr/>
        </p:nvSpPr>
        <p:spPr>
          <a:xfrm>
            <a:off x="7956376" y="6381327"/>
            <a:ext cx="936104" cy="369332"/>
          </a:xfrm>
          <a:prstGeom prst="rect">
            <a:avLst/>
          </a:prstGeom>
          <a:noFill/>
        </p:spPr>
        <p:txBody>
          <a:bodyPr wrap="square" rtlCol="0">
            <a:spAutoFit/>
          </a:bodyPr>
          <a:lstStyle/>
          <a:p>
            <a:pPr algn="ctr"/>
            <a:r>
              <a:rPr lang="zh-CN" altLang="en-US" sz="1800" dirty="0" smtClean="0">
                <a:solidFill>
                  <a:schemeClr val="accent1"/>
                </a:solidFill>
              </a:rPr>
              <a:t>返回</a:t>
            </a:r>
            <a:endParaRPr lang="zh-CN" altLang="en-US" sz="1800" dirty="0">
              <a:solidFill>
                <a:schemeClr val="accen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04800" y="1066800"/>
            <a:ext cx="8305800" cy="4038600"/>
          </a:xfrm>
          <a:prstGeom prst="rect">
            <a:avLst/>
          </a:prstGeom>
          <a:noFill/>
          <a:ln w="9525">
            <a:noFill/>
            <a:miter lim="800000"/>
            <a:headEnd/>
            <a:tailEnd/>
          </a:ln>
        </p:spPr>
        <p:txBody>
          <a:bodyPr lIns="0" rIns="0"/>
          <a:lstStyle/>
          <a:p>
            <a:pPr marL="342900" indent="-342900">
              <a:lnSpc>
                <a:spcPct val="170000"/>
              </a:lnSpc>
              <a:spcBef>
                <a:spcPts val="400"/>
              </a:spcBef>
            </a:pPr>
            <a:r>
              <a:rPr lang="zh-CN" altLang="en-US" sz="2400" b="1" baseline="0" dirty="0">
                <a:latin typeface="微软雅黑" pitchFamily="34" charset="-122"/>
              </a:rPr>
              <a:t>总的来说，现阶段我国的金融衍生产品市场发展是不足的。</a:t>
            </a:r>
          </a:p>
          <a:p>
            <a:pPr marL="342900" indent="-342900">
              <a:lnSpc>
                <a:spcPct val="170000"/>
              </a:lnSpc>
              <a:spcBef>
                <a:spcPts val="400"/>
              </a:spcBef>
            </a:pPr>
            <a:r>
              <a:rPr lang="zh-CN" altLang="en-US" baseline="0" dirty="0" smtClean="0">
                <a:solidFill>
                  <a:srgbClr val="FF0000"/>
                </a:solidFill>
                <a:latin typeface="微软雅黑" pitchFamily="34" charset="-122"/>
              </a:rPr>
              <a:t>“</a:t>
            </a:r>
            <a:r>
              <a:rPr lang="zh-CN" altLang="en-US" baseline="0" dirty="0">
                <a:solidFill>
                  <a:srgbClr val="FF0000"/>
                </a:solidFill>
                <a:latin typeface="微软雅黑" pitchFamily="34" charset="-122"/>
              </a:rPr>
              <a:t>欧美需要减肥，而中国需要增肥</a:t>
            </a:r>
            <a:r>
              <a:rPr lang="zh-CN" altLang="en-US" baseline="0" dirty="0" smtClean="0">
                <a:solidFill>
                  <a:srgbClr val="FF0000"/>
                </a:solidFill>
                <a:latin typeface="微软雅黑" pitchFamily="34" charset="-122"/>
              </a:rPr>
              <a:t>”</a:t>
            </a:r>
            <a:endParaRPr lang="en-US" altLang="zh-CN" baseline="0" dirty="0" smtClean="0">
              <a:solidFill>
                <a:srgbClr val="FF0000"/>
              </a:solidFill>
              <a:latin typeface="微软雅黑" pitchFamily="34" charset="-122"/>
            </a:endParaRPr>
          </a:p>
          <a:p>
            <a:pPr marL="342900" indent="-342900">
              <a:lnSpc>
                <a:spcPct val="170000"/>
              </a:lnSpc>
              <a:spcBef>
                <a:spcPts val="400"/>
              </a:spcBef>
              <a:buFont typeface="Wingdings" pitchFamily="2" charset="2"/>
              <a:buChar char="Ø"/>
            </a:pPr>
            <a:r>
              <a:rPr lang="zh-CN" altLang="en-US" dirty="0" smtClean="0">
                <a:latin typeface="微软雅黑" pitchFamily="34" charset="-122"/>
              </a:rPr>
              <a:t>发展规模不足</a:t>
            </a:r>
            <a:endParaRPr lang="en-US" altLang="zh-CN" dirty="0" smtClean="0">
              <a:latin typeface="微软雅黑" pitchFamily="34" charset="-122"/>
            </a:endParaRPr>
          </a:p>
          <a:p>
            <a:pPr marL="342900" indent="-342900">
              <a:lnSpc>
                <a:spcPct val="170000"/>
              </a:lnSpc>
              <a:spcBef>
                <a:spcPts val="400"/>
              </a:spcBef>
              <a:buFont typeface="Wingdings" pitchFamily="2" charset="2"/>
              <a:buChar char="Ø"/>
            </a:pPr>
            <a:r>
              <a:rPr lang="zh-CN" altLang="en-US" dirty="0" smtClean="0">
                <a:latin typeface="微软雅黑" pitchFamily="34" charset="-122"/>
              </a:rPr>
              <a:t>相关政策不足</a:t>
            </a:r>
            <a:endParaRPr lang="en-US" altLang="zh-CN" dirty="0" smtClean="0">
              <a:latin typeface="微软雅黑" pitchFamily="34" charset="-122"/>
            </a:endParaRPr>
          </a:p>
          <a:p>
            <a:pPr marL="342900" indent="-342900">
              <a:lnSpc>
                <a:spcPct val="170000"/>
              </a:lnSpc>
              <a:spcBef>
                <a:spcPts val="400"/>
              </a:spcBef>
              <a:buFont typeface="Wingdings" pitchFamily="2" charset="2"/>
              <a:buChar char="Ø"/>
            </a:pPr>
            <a:r>
              <a:rPr lang="zh-CN" altLang="en-US" dirty="0" smtClean="0">
                <a:latin typeface="微软雅黑" pitchFamily="34" charset="-122"/>
              </a:rPr>
              <a:t>品种不足</a:t>
            </a:r>
            <a:endParaRPr lang="en-US" altLang="zh-CN" dirty="0" smtClean="0">
              <a:latin typeface="微软雅黑" pitchFamily="34" charset="-122"/>
            </a:endParaRPr>
          </a:p>
          <a:p>
            <a:pPr marL="342900" indent="-342900">
              <a:lnSpc>
                <a:spcPct val="170000"/>
              </a:lnSpc>
              <a:spcBef>
                <a:spcPts val="400"/>
              </a:spcBef>
              <a:buFont typeface="Wingdings" pitchFamily="2" charset="2"/>
              <a:buChar char="Ø"/>
            </a:pPr>
            <a:r>
              <a:rPr lang="zh-CN" altLang="en-US" dirty="0" smtClean="0">
                <a:latin typeface="微软雅黑" pitchFamily="34" charset="-122"/>
              </a:rPr>
              <a:t>人才不足</a:t>
            </a:r>
          </a:p>
        </p:txBody>
      </p:sp>
      <p:sp>
        <p:nvSpPr>
          <p:cNvPr id="3" name="Text Box 32"/>
          <p:cNvSpPr txBox="1">
            <a:spLocks noChangeArrowheads="1"/>
          </p:cNvSpPr>
          <p:nvPr/>
        </p:nvSpPr>
        <p:spPr bwMode="auto">
          <a:xfrm>
            <a:off x="3419872" y="3068960"/>
            <a:ext cx="5324078" cy="369332"/>
          </a:xfrm>
          <a:prstGeom prst="rect">
            <a:avLst/>
          </a:prstGeom>
          <a:noFill/>
          <a:ln w="9525">
            <a:noFill/>
            <a:miter lim="800000"/>
            <a:headEnd/>
            <a:tailEnd/>
          </a:ln>
        </p:spPr>
        <p:txBody>
          <a:bodyPr wrap="square">
            <a:spAutoFit/>
          </a:bodyPr>
          <a:lstStyle/>
          <a:p>
            <a:pPr>
              <a:spcBef>
                <a:spcPct val="50000"/>
              </a:spcBef>
              <a:buFontTx/>
              <a:buNone/>
            </a:pPr>
            <a:r>
              <a:rPr lang="en-US" sz="1800" dirty="0" smtClean="0">
                <a:latin typeface="微软雅黑" pitchFamily="34" charset="-122"/>
              </a:rPr>
              <a:t> </a:t>
            </a:r>
            <a:r>
              <a:rPr lang="en-US" sz="1800" dirty="0">
                <a:latin typeface="微软雅黑" pitchFamily="34" charset="-122"/>
              </a:rPr>
              <a:t>2012 </a:t>
            </a:r>
            <a:r>
              <a:rPr lang="zh-CN" altLang="en-US" sz="1800" dirty="0">
                <a:latin typeface="微软雅黑" pitchFamily="34" charset="-122"/>
              </a:rPr>
              <a:t>年中美场内衍生品市场规模与</a:t>
            </a:r>
            <a:r>
              <a:rPr lang="en-US" sz="1800" dirty="0">
                <a:latin typeface="微软雅黑" pitchFamily="34" charset="-122"/>
              </a:rPr>
              <a:t>GDP </a:t>
            </a:r>
            <a:r>
              <a:rPr lang="zh-CN" altLang="en-US" sz="1800" dirty="0">
                <a:latin typeface="微软雅黑" pitchFamily="34" charset="-122"/>
              </a:rPr>
              <a:t>对比</a:t>
            </a:r>
          </a:p>
        </p:txBody>
      </p:sp>
      <p:graphicFrame>
        <p:nvGraphicFramePr>
          <p:cNvPr id="4" name="Group 4"/>
          <p:cNvGraphicFramePr>
            <a:graphicFrameLocks noGrp="1"/>
          </p:cNvGraphicFramePr>
          <p:nvPr>
            <p:extLst>
              <p:ext uri="{D42A27DB-BD31-4B8C-83A1-F6EECF244321}">
                <p14:modId xmlns:p14="http://schemas.microsoft.com/office/powerpoint/2010/main" val="2732129173"/>
              </p:ext>
            </p:extLst>
          </p:nvPr>
        </p:nvGraphicFramePr>
        <p:xfrm>
          <a:off x="3714750" y="3510300"/>
          <a:ext cx="5105722" cy="2294963"/>
        </p:xfrm>
        <a:graphic>
          <a:graphicData uri="http://schemas.openxmlformats.org/drawingml/2006/table">
            <a:tbl>
              <a:tblPr/>
              <a:tblGrid>
                <a:gridCol w="951151"/>
                <a:gridCol w="2354371"/>
                <a:gridCol w="1800200"/>
              </a:tblGrid>
              <a:tr h="9243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bg1"/>
                        </a:solidFill>
                        <a:effectLst/>
                        <a:latin typeface="Arial" charset="0"/>
                        <a:ea typeface="宋体" charset="-122"/>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sz="2000" b="1" i="0" u="none" strike="noStrike" cap="none" normalizeH="0" baseline="0" dirty="0" smtClean="0">
                          <a:ln>
                            <a:noFill/>
                          </a:ln>
                          <a:solidFill>
                            <a:schemeClr val="bg1"/>
                          </a:solidFill>
                          <a:effectLst/>
                          <a:latin typeface="Arial" charset="0"/>
                          <a:ea typeface="宋体" charset="-122"/>
                        </a:rPr>
                        <a:t>场内衍生品交易量（</a:t>
                      </a:r>
                      <a:r>
                        <a:rPr kumimoji="0" lang="zh-CN" altLang="en-US" sz="2000" b="1" i="0" u="none" strike="noStrike" cap="none" normalizeH="0" baseline="0" dirty="0" smtClean="0">
                          <a:ln>
                            <a:noFill/>
                          </a:ln>
                          <a:solidFill>
                            <a:schemeClr val="bg1"/>
                          </a:solidFill>
                          <a:effectLst/>
                          <a:latin typeface="Arial" charset="0"/>
                          <a:ea typeface="宋体" charset="-122"/>
                        </a:rPr>
                        <a:t>亿</a:t>
                      </a:r>
                      <a:r>
                        <a:rPr kumimoji="0" lang="zh-CN" sz="2000" b="1" i="0" u="none" strike="noStrike" cap="none" normalizeH="0" baseline="0" dirty="0" smtClean="0">
                          <a:ln>
                            <a:noFill/>
                          </a:ln>
                          <a:solidFill>
                            <a:schemeClr val="bg1"/>
                          </a:solidFill>
                          <a:effectLst/>
                          <a:latin typeface="Arial" charset="0"/>
                          <a:ea typeface="宋体" charset="-122"/>
                        </a:rPr>
                        <a:t>张）</a:t>
                      </a:r>
                      <a:endParaRPr kumimoji="0" lang="zh-CN" sz="2000" b="0" i="0" u="none" strike="noStrike" cap="none" normalizeH="0" baseline="0" dirty="0" smtClean="0">
                        <a:ln>
                          <a:noFill/>
                        </a:ln>
                        <a:solidFill>
                          <a:schemeClr val="bg1"/>
                        </a:solidFill>
                        <a:effectLst/>
                        <a:latin typeface="Arial" charset="0"/>
                        <a:ea typeface="宋体" charset="-122"/>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ea typeface="宋体" charset="-122"/>
                        </a:rPr>
                        <a:t>GDP</a:t>
                      </a:r>
                    </a:p>
                    <a:p>
                      <a:pPr marL="0" marR="0" lvl="0" indent="0" algn="ctr" defTabSz="914400" rtl="0" eaLnBrk="0" fontAlgn="base" latinLnBrk="0" hangingPunct="0">
                        <a:lnSpc>
                          <a:spcPct val="100000"/>
                        </a:lnSpc>
                        <a:spcBef>
                          <a:spcPts val="0"/>
                        </a:spcBef>
                        <a:spcAft>
                          <a:spcPct val="0"/>
                        </a:spcAft>
                        <a:buClrTx/>
                        <a:buSzTx/>
                        <a:buFontTx/>
                        <a:buNone/>
                        <a:tabLst/>
                      </a:pPr>
                      <a:r>
                        <a:rPr kumimoji="0" lang="zh-CN" altLang="en-US" sz="2000" b="1" i="0" u="none" strike="noStrike" cap="none" normalizeH="0" baseline="0" dirty="0" smtClean="0">
                          <a:ln>
                            <a:noFill/>
                          </a:ln>
                          <a:solidFill>
                            <a:schemeClr val="bg1"/>
                          </a:solidFill>
                          <a:effectLst/>
                          <a:latin typeface="Arial" charset="0"/>
                          <a:ea typeface="宋体" charset="-122"/>
                        </a:rPr>
                        <a:t>（万亿美元）</a:t>
                      </a:r>
                      <a:endParaRPr kumimoji="0" lang="en-US" sz="2000" b="0" i="0" u="none" strike="noStrike" cap="none" normalizeH="0" baseline="0" dirty="0" smtClean="0">
                        <a:ln>
                          <a:noFill/>
                        </a:ln>
                        <a:solidFill>
                          <a:schemeClr val="bg1"/>
                        </a:solidFill>
                        <a:effectLst/>
                        <a:latin typeface="Arial" charset="0"/>
                        <a:ea typeface="宋体" charset="-122"/>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68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sz="2000" b="1" i="0" u="none" strike="noStrike" cap="none" normalizeH="0" baseline="0" smtClean="0">
                          <a:ln>
                            <a:noFill/>
                          </a:ln>
                          <a:solidFill>
                            <a:schemeClr val="tx1"/>
                          </a:solidFill>
                          <a:effectLst/>
                          <a:latin typeface="Arial" charset="0"/>
                          <a:ea typeface="宋体" charset="-122"/>
                        </a:rPr>
                        <a:t>美国</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宋体" charset="-122"/>
                        </a:rPr>
                        <a:t>70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宋体" charset="-122"/>
                        </a:rPr>
                        <a:t>15.67</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sz="2000" b="1" i="0" u="none" strike="noStrike" cap="none" normalizeH="0" baseline="0" smtClean="0">
                          <a:ln>
                            <a:noFill/>
                          </a:ln>
                          <a:solidFill>
                            <a:schemeClr val="tx1"/>
                          </a:solidFill>
                          <a:effectLst/>
                          <a:latin typeface="Arial" charset="0"/>
                          <a:ea typeface="宋体" charset="-122"/>
                        </a:rPr>
                        <a:t>中国</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宋体" charset="-122"/>
                        </a:rPr>
                        <a:t>14.5</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宋体" charset="-122"/>
                        </a:rPr>
                        <a:t>8.23</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sz="2000" b="1" i="0" u="none" strike="noStrike" cap="none" normalizeH="0" baseline="0" smtClean="0">
                          <a:ln>
                            <a:noFill/>
                          </a:ln>
                          <a:solidFill>
                            <a:schemeClr val="tx1"/>
                          </a:solidFill>
                          <a:effectLst/>
                          <a:latin typeface="Arial" charset="0"/>
                          <a:ea typeface="宋体" charset="-122"/>
                        </a:rPr>
                        <a:t>比例</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宋体" charset="-122"/>
                        </a:rPr>
                        <a:t>4.83:1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宋体" charset="-122"/>
                        </a:rPr>
                        <a:t>1.9:1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我国金融衍生品市场</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259632" y="1106577"/>
            <a:ext cx="6955750" cy="461665"/>
          </a:xfrm>
          <a:prstGeom prst="rect">
            <a:avLst/>
          </a:prstGeom>
          <a:noFill/>
          <a:ln w="9525">
            <a:noFill/>
            <a:miter lim="800000"/>
            <a:headEnd/>
            <a:tailEnd/>
          </a:ln>
        </p:spPr>
        <p:txBody>
          <a:bodyPr wrap="none" anchor="ctr">
            <a:spAutoFit/>
          </a:bodyPr>
          <a:lstStyle/>
          <a:p>
            <a:pPr algn="ctr" eaLnBrk="0" hangingPunct="0">
              <a:buFontTx/>
              <a:buNone/>
            </a:pPr>
            <a:r>
              <a:rPr lang="zh-CN" altLang="en-US" sz="2400" b="1" dirty="0" smtClean="0">
                <a:solidFill>
                  <a:srgbClr val="000000"/>
                </a:solidFill>
                <a:latin typeface="微软雅黑" pitchFamily="34" charset="-122"/>
              </a:rPr>
              <a:t>我国几项宏观经济指标和期货市场主要指标对比表</a:t>
            </a:r>
            <a:endParaRPr lang="zh-CN" altLang="en-US" sz="2400" b="1" dirty="0">
              <a:latin typeface="微软雅黑" pitchFamily="34" charset="-122"/>
            </a:endParaRPr>
          </a:p>
        </p:txBody>
      </p:sp>
      <p:graphicFrame>
        <p:nvGraphicFramePr>
          <p:cNvPr id="3" name="Group 6"/>
          <p:cNvGraphicFramePr>
            <a:graphicFrameLocks noGrp="1"/>
          </p:cNvGraphicFramePr>
          <p:nvPr/>
        </p:nvGraphicFramePr>
        <p:xfrm>
          <a:off x="179513" y="1700808"/>
          <a:ext cx="8640959" cy="4896543"/>
        </p:xfrm>
        <a:graphic>
          <a:graphicData uri="http://schemas.openxmlformats.org/drawingml/2006/table">
            <a:tbl>
              <a:tblPr/>
              <a:tblGrid>
                <a:gridCol w="3420380"/>
                <a:gridCol w="1260140"/>
                <a:gridCol w="1119181"/>
                <a:gridCol w="1222777"/>
                <a:gridCol w="1618481"/>
              </a:tblGrid>
              <a:tr h="7752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25000" dirty="0" smtClean="0">
                          <a:ln>
                            <a:noFill/>
                          </a:ln>
                          <a:solidFill>
                            <a:schemeClr val="tx1"/>
                          </a:solidFill>
                          <a:effectLst/>
                          <a:latin typeface="微软雅黑" pitchFamily="34" charset="-122"/>
                          <a:ea typeface="微软雅黑" pitchFamily="34" charset="-122"/>
                        </a:rPr>
                        <a:t>项目</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2000</a:t>
                      </a:r>
                      <a:r>
                        <a:rPr kumimoji="0" lang="zh-CN" altLang="en-US" sz="2400" b="0" i="0" u="none" strike="noStrike" cap="none" normalizeH="0" baseline="-25000" dirty="0" smtClean="0">
                          <a:ln>
                            <a:noFill/>
                          </a:ln>
                          <a:solidFill>
                            <a:srgbClr val="000000"/>
                          </a:solidFill>
                          <a:effectLst/>
                          <a:latin typeface="微软雅黑" pitchFamily="34" charset="-122"/>
                          <a:ea typeface="微软雅黑" pitchFamily="34" charset="-122"/>
                        </a:rPr>
                        <a:t>年</a:t>
                      </a:r>
                      <a:endPar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2010</a:t>
                      </a:r>
                      <a:r>
                        <a:rPr kumimoji="0" lang="zh-CN" altLang="en-US" sz="2400" b="0" i="0" u="none" strike="noStrike" cap="none" normalizeH="0" baseline="-25000" dirty="0" smtClean="0">
                          <a:ln>
                            <a:noFill/>
                          </a:ln>
                          <a:solidFill>
                            <a:srgbClr val="000000"/>
                          </a:solidFill>
                          <a:effectLst/>
                          <a:latin typeface="微软雅黑" pitchFamily="34" charset="-122"/>
                          <a:ea typeface="微软雅黑" pitchFamily="34" charset="-122"/>
                        </a:rPr>
                        <a:t>年</a:t>
                      </a:r>
                      <a:endPar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2012</a:t>
                      </a:r>
                      <a:r>
                        <a:rPr kumimoji="0" lang="zh-CN" altLang="en-US" sz="2400" b="0" i="0" u="none" strike="noStrike" cap="none" normalizeH="0" baseline="-25000" dirty="0" smtClean="0">
                          <a:ln>
                            <a:noFill/>
                          </a:ln>
                          <a:solidFill>
                            <a:srgbClr val="000000"/>
                          </a:solidFill>
                          <a:effectLst/>
                          <a:latin typeface="微软雅黑" pitchFamily="34" charset="-122"/>
                          <a:ea typeface="微软雅黑" pitchFamily="34" charset="-122"/>
                        </a:rPr>
                        <a:t>年</a:t>
                      </a:r>
                      <a:endPar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2010-2000</a:t>
                      </a:r>
                      <a:r>
                        <a:rPr kumimoji="0" lang="zh-CN" altLang="en-US" sz="2400" b="0" i="0" u="none" strike="noStrike" cap="none" normalizeH="0" baseline="-25000" dirty="0" smtClean="0">
                          <a:ln>
                            <a:noFill/>
                          </a:ln>
                          <a:solidFill>
                            <a:srgbClr val="000000"/>
                          </a:solidFill>
                          <a:effectLst/>
                          <a:latin typeface="微软雅黑" pitchFamily="34" charset="-122"/>
                          <a:ea typeface="微软雅黑" pitchFamily="34" charset="-122"/>
                        </a:rPr>
                        <a:t>年增长倍数</a:t>
                      </a:r>
                      <a:endPar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5653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25000" dirty="0" smtClean="0">
                          <a:ln>
                            <a:noFill/>
                          </a:ln>
                          <a:solidFill>
                            <a:srgbClr val="000000"/>
                          </a:solidFill>
                          <a:effectLst/>
                          <a:latin typeface="微软雅黑" pitchFamily="34" charset="-122"/>
                          <a:ea typeface="微软雅黑" pitchFamily="34" charset="-122"/>
                        </a:rPr>
                        <a:t>国内生产总值（万亿元）</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9.92</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34.09</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51.89</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微软雅黑" pitchFamily="34" charset="-122"/>
                          <a:ea typeface="微软雅黑" pitchFamily="34" charset="-122"/>
                        </a:rPr>
                        <a:t>4.23 </a:t>
                      </a:r>
                    </a:p>
                  </a:txBody>
                  <a:tcPr marL="9525" marR="9525" marT="9525"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874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25000" dirty="0" smtClean="0">
                          <a:ln>
                            <a:noFill/>
                          </a:ln>
                          <a:solidFill>
                            <a:srgbClr val="000000"/>
                          </a:solidFill>
                          <a:effectLst/>
                          <a:latin typeface="微软雅黑" pitchFamily="34" charset="-122"/>
                          <a:ea typeface="微软雅黑" pitchFamily="34" charset="-122"/>
                        </a:rPr>
                        <a:t>广义货币供应量</a:t>
                      </a: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M2</a:t>
                      </a:r>
                      <a:r>
                        <a:rPr kumimoji="0" lang="zh-CN" altLang="en-US" sz="2400" b="0" i="0" u="none" strike="noStrike" cap="none" normalizeH="0" baseline="-25000" dirty="0" smtClean="0">
                          <a:ln>
                            <a:noFill/>
                          </a:ln>
                          <a:solidFill>
                            <a:srgbClr val="000000"/>
                          </a:solidFill>
                          <a:effectLst/>
                          <a:latin typeface="微软雅黑" pitchFamily="34" charset="-122"/>
                          <a:ea typeface="微软雅黑" pitchFamily="34" charset="-122"/>
                        </a:rPr>
                        <a:t>（万亿元）</a:t>
                      </a:r>
                      <a:endParaRPr kumimoji="0" lang="zh-CN" alt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13.46</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72.58</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97.42</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微软雅黑" pitchFamily="34" charset="-122"/>
                          <a:ea typeface="微软雅黑" pitchFamily="34" charset="-122"/>
                        </a:rPr>
                        <a:t>6.24 </a:t>
                      </a:r>
                    </a:p>
                  </a:txBody>
                  <a:tcPr marL="9525" marR="9525" marT="9525"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270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25000" dirty="0" smtClean="0">
                          <a:ln>
                            <a:noFill/>
                          </a:ln>
                          <a:solidFill>
                            <a:srgbClr val="000000"/>
                          </a:solidFill>
                          <a:effectLst/>
                          <a:latin typeface="微软雅黑" pitchFamily="34" charset="-122"/>
                          <a:ea typeface="微软雅黑" pitchFamily="34" charset="-122"/>
                        </a:rPr>
                        <a:t>外汇储备（万亿美元）</a:t>
                      </a:r>
                      <a:endParaRPr kumimoji="0" lang="zh-CN"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0.166 </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2.85</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chemeClr val="tx1"/>
                          </a:solidFill>
                          <a:effectLst/>
                          <a:latin typeface="微软雅黑" pitchFamily="34" charset="-122"/>
                          <a:ea typeface="微软雅黑" pitchFamily="34" charset="-122"/>
                        </a:rPr>
                        <a:t>3.31</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微软雅黑" pitchFamily="34" charset="-122"/>
                          <a:ea typeface="微软雅黑" pitchFamily="34" charset="-122"/>
                        </a:rPr>
                        <a:t>18.94 </a:t>
                      </a:r>
                    </a:p>
                  </a:txBody>
                  <a:tcPr marL="9525" marR="9525" marT="9525"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2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25000" smtClean="0">
                          <a:ln>
                            <a:noFill/>
                          </a:ln>
                          <a:solidFill>
                            <a:schemeClr val="tx1"/>
                          </a:solidFill>
                          <a:effectLst/>
                          <a:latin typeface="微软雅黑" pitchFamily="34" charset="-122"/>
                          <a:ea typeface="微软雅黑" pitchFamily="34" charset="-122"/>
                        </a:rPr>
                        <a:t>外贸依存度</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chemeClr val="tx1"/>
                          </a:solidFill>
                          <a:effectLst/>
                          <a:latin typeface="微软雅黑" pitchFamily="34" charset="-122"/>
                          <a:ea typeface="微软雅黑" pitchFamily="34" charset="-122"/>
                        </a:rPr>
                        <a:t>43.91%</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chemeClr val="tx1"/>
                          </a:solidFill>
                          <a:effectLst/>
                          <a:latin typeface="微软雅黑" pitchFamily="34" charset="-122"/>
                          <a:ea typeface="微软雅黑" pitchFamily="34" charset="-122"/>
                        </a:rPr>
                        <a:t>60%</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chemeClr val="tx1"/>
                          </a:solidFill>
                          <a:effectLst/>
                          <a:latin typeface="微软雅黑" pitchFamily="34" charset="-122"/>
                          <a:ea typeface="微软雅黑" pitchFamily="34" charset="-122"/>
                        </a:rPr>
                        <a:t>47%</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微软雅黑" pitchFamily="34" charset="-122"/>
                          <a:ea typeface="微软雅黑" pitchFamily="34" charset="-122"/>
                        </a:rPr>
                        <a:t>0.07 </a:t>
                      </a:r>
                    </a:p>
                  </a:txBody>
                  <a:tcPr marL="9525" marR="9525" marT="9525"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79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25000" smtClean="0">
                          <a:ln>
                            <a:noFill/>
                          </a:ln>
                          <a:solidFill>
                            <a:srgbClr val="000000"/>
                          </a:solidFill>
                          <a:effectLst/>
                          <a:latin typeface="微软雅黑" pitchFamily="34" charset="-122"/>
                          <a:ea typeface="微软雅黑" pitchFamily="34" charset="-122"/>
                        </a:rPr>
                        <a:t>股市总市值（万亿元）</a:t>
                      </a:r>
                      <a:endParaRPr kumimoji="0" lang="zh-CN"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4.8 </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26.54</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chemeClr val="tx1"/>
                          </a:solidFill>
                          <a:effectLst/>
                          <a:latin typeface="微软雅黑" pitchFamily="34" charset="-122"/>
                          <a:ea typeface="微软雅黑" pitchFamily="34" charset="-122"/>
                        </a:rPr>
                        <a:t>22.91</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微软雅黑" pitchFamily="34" charset="-122"/>
                          <a:ea typeface="微软雅黑" pitchFamily="34" charset="-122"/>
                        </a:rPr>
                        <a:t>3.77 </a:t>
                      </a:r>
                    </a:p>
                  </a:txBody>
                  <a:tcPr marL="9525" marR="9525" marT="9525"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2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25000" smtClean="0">
                          <a:ln>
                            <a:noFill/>
                          </a:ln>
                          <a:solidFill>
                            <a:srgbClr val="000000"/>
                          </a:solidFill>
                          <a:effectLst/>
                          <a:latin typeface="微软雅黑" pitchFamily="34" charset="-122"/>
                          <a:ea typeface="微软雅黑" pitchFamily="34" charset="-122"/>
                        </a:rPr>
                        <a:t>期货市场成交量（亿手）</a:t>
                      </a:r>
                      <a:endParaRPr kumimoji="0" lang="zh-CN"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0.6 </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rgbClr val="000000"/>
                          </a:solidFill>
                          <a:effectLst/>
                          <a:latin typeface="微软雅黑" pitchFamily="34" charset="-122"/>
                          <a:ea typeface="微软雅黑" pitchFamily="34" charset="-122"/>
                        </a:rPr>
                        <a:t>31.34</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chemeClr val="tx1"/>
                          </a:solidFill>
                          <a:effectLst/>
                          <a:latin typeface="微软雅黑" pitchFamily="34" charset="-122"/>
                          <a:ea typeface="微软雅黑" pitchFamily="34" charset="-122"/>
                        </a:rPr>
                        <a:t>14.5</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微软雅黑" pitchFamily="34" charset="-122"/>
                          <a:ea typeface="微软雅黑" pitchFamily="34" charset="-122"/>
                        </a:rPr>
                        <a:t>23.17 </a:t>
                      </a:r>
                    </a:p>
                  </a:txBody>
                  <a:tcPr marL="9525" marR="9525" marT="9525"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79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2400" b="0" i="0" u="none" strike="noStrike" cap="none" normalizeH="0" baseline="-25000" smtClean="0">
                          <a:ln>
                            <a:noFill/>
                          </a:ln>
                          <a:solidFill>
                            <a:srgbClr val="000000"/>
                          </a:solidFill>
                          <a:effectLst/>
                          <a:latin typeface="微软雅黑" pitchFamily="34" charset="-122"/>
                          <a:ea typeface="微软雅黑" pitchFamily="34" charset="-122"/>
                        </a:rPr>
                        <a:t>期货市场成交金额（万亿元）</a:t>
                      </a:r>
                      <a:endParaRPr kumimoji="0" lang="zh-CN"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1.6 </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smtClean="0">
                          <a:ln>
                            <a:noFill/>
                          </a:ln>
                          <a:solidFill>
                            <a:srgbClr val="000000"/>
                          </a:solidFill>
                          <a:effectLst/>
                          <a:latin typeface="微软雅黑" pitchFamily="34" charset="-122"/>
                          <a:ea typeface="微软雅黑" pitchFamily="34" charset="-122"/>
                        </a:rPr>
                        <a:t>309.12</a:t>
                      </a:r>
                      <a:endParaRPr kumimoji="0" lang="en-US" sz="2400" b="0" i="0" u="none" strike="noStrike" cap="none" normalizeH="0" baseline="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25000" dirty="0" smtClean="0">
                          <a:ln>
                            <a:noFill/>
                          </a:ln>
                          <a:solidFill>
                            <a:schemeClr val="tx1"/>
                          </a:solidFill>
                          <a:effectLst/>
                          <a:latin typeface="微软雅黑" pitchFamily="34" charset="-122"/>
                          <a:ea typeface="微软雅黑" pitchFamily="34" charset="-122"/>
                        </a:rPr>
                        <a:t>171</a:t>
                      </a:r>
                      <a:endParaRPr kumimoji="0" lang="en-US" sz="2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微软雅黑" pitchFamily="34" charset="-122"/>
                          <a:ea typeface="微软雅黑" pitchFamily="34" charset="-122"/>
                        </a:rPr>
                        <a:t>105.88 </a:t>
                      </a:r>
                    </a:p>
                  </a:txBody>
                  <a:tcPr marL="9525" marR="9525" marT="9525"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我国金融衍生品市场</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我国金融衍生品市场历史案例</a:t>
            </a:r>
            <a:endParaRPr lang="en-US" altLang="zh-CN" sz="2400" b="1" dirty="0">
              <a:solidFill>
                <a:schemeClr val="bg1"/>
              </a:solidFill>
            </a:endParaRPr>
          </a:p>
        </p:txBody>
      </p:sp>
      <p:sp>
        <p:nvSpPr>
          <p:cNvPr id="5" name="Rectangle 3"/>
          <p:cNvSpPr txBox="1">
            <a:spLocks noChangeArrowheads="1"/>
          </p:cNvSpPr>
          <p:nvPr/>
        </p:nvSpPr>
        <p:spPr>
          <a:xfrm>
            <a:off x="323850" y="1241227"/>
            <a:ext cx="8610600" cy="4924077"/>
          </a:xfrm>
          <a:prstGeom prst="rect">
            <a:avLst/>
          </a:prstGeom>
        </p:spPr>
        <p:txBody>
          <a:bodyPr/>
          <a:lstStyle>
            <a:lvl1pPr marL="342900" indent="-342900" algn="l" rtl="0" eaLnBrk="0" fontAlgn="base" hangingPunct="0">
              <a:lnSpc>
                <a:spcPct val="120000"/>
              </a:lnSpc>
              <a:spcBef>
                <a:spcPct val="20000"/>
              </a:spcBef>
              <a:spcAft>
                <a:spcPct val="0"/>
              </a:spcAft>
              <a:buClr>
                <a:schemeClr val="tx1"/>
              </a:buClr>
              <a:buFont typeface="Wingdings" pitchFamily="2" charset="2"/>
              <a:buChar char="n"/>
              <a:defRPr sz="2000">
                <a:solidFill>
                  <a:schemeClr val="tx1"/>
                </a:solidFill>
                <a:latin typeface="+mn-lt"/>
                <a:ea typeface="微软雅黑" pitchFamily="34" charset="-122"/>
                <a:cs typeface="+mn-cs"/>
              </a:defRPr>
            </a:lvl1pPr>
            <a:lvl2pPr marL="742950" indent="-285750" algn="l" rtl="0" eaLnBrk="0" fontAlgn="base" hangingPunct="0">
              <a:lnSpc>
                <a:spcPct val="120000"/>
              </a:lnSpc>
              <a:spcBef>
                <a:spcPct val="20000"/>
              </a:spcBef>
              <a:spcAft>
                <a:spcPct val="0"/>
              </a:spcAft>
              <a:buClr>
                <a:schemeClr val="tx1"/>
              </a:buClr>
              <a:buFont typeface="Wingdings" pitchFamily="2" charset="2"/>
              <a:buChar char="n"/>
              <a:defRPr sz="2800">
                <a:solidFill>
                  <a:schemeClr val="tx1"/>
                </a:solidFill>
                <a:latin typeface="+mn-lt"/>
                <a:ea typeface="微软雅黑" pitchFamily="34" charset="-122"/>
              </a:defRPr>
            </a:lvl2pPr>
            <a:lvl3pPr marL="1143000" indent="-228600" algn="l" rtl="0" eaLnBrk="0" fontAlgn="base" hangingPunct="0">
              <a:lnSpc>
                <a:spcPct val="120000"/>
              </a:lnSpc>
              <a:spcBef>
                <a:spcPct val="20000"/>
              </a:spcBef>
              <a:spcAft>
                <a:spcPct val="0"/>
              </a:spcAft>
              <a:buClr>
                <a:schemeClr val="tx1"/>
              </a:buClr>
              <a:buFont typeface="Wingdings" pitchFamily="2" charset="2"/>
              <a:buChar char="n"/>
              <a:defRPr sz="1600">
                <a:solidFill>
                  <a:schemeClr val="tx1"/>
                </a:solidFill>
                <a:latin typeface="+mn-lt"/>
                <a:ea typeface="微软雅黑" pitchFamily="34" charset="-122"/>
              </a:defRPr>
            </a:lvl3pPr>
            <a:lvl4pPr marL="1600200" indent="-228600" algn="l" rtl="0" eaLnBrk="0" fontAlgn="base" hangingPunct="0">
              <a:lnSpc>
                <a:spcPct val="120000"/>
              </a:lnSpc>
              <a:spcBef>
                <a:spcPct val="20000"/>
              </a:spcBef>
              <a:spcAft>
                <a:spcPct val="0"/>
              </a:spcAft>
              <a:buClr>
                <a:schemeClr val="tx1"/>
              </a:buClr>
              <a:buFont typeface="Wingdings" pitchFamily="2" charset="2"/>
              <a:buChar char="n"/>
              <a:defRPr sz="1400">
                <a:solidFill>
                  <a:schemeClr val="tx1"/>
                </a:solidFill>
                <a:latin typeface="+mn-lt"/>
                <a:ea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itchFamily="34"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a:lstStyle>
          <a:p>
            <a:pPr indent="0" algn="just">
              <a:lnSpc>
                <a:spcPct val="90000"/>
              </a:lnSpc>
              <a:buFont typeface="Wingdings" pitchFamily="2" charset="2"/>
              <a:buNone/>
            </a:pPr>
            <a:r>
              <a:rPr lang="en-US" altLang="zh-CN" b="1" dirty="0" smtClean="0">
                <a:solidFill>
                  <a:srgbClr val="FF0000"/>
                </a:solidFill>
                <a:latin typeface="微软雅黑" pitchFamily="34" charset="-122"/>
              </a:rPr>
              <a:t>1973</a:t>
            </a:r>
            <a:r>
              <a:rPr lang="zh-CN" altLang="en-US" b="1" dirty="0" smtClean="0">
                <a:solidFill>
                  <a:srgbClr val="FF0000"/>
                </a:solidFill>
                <a:latin typeface="微软雅黑" pitchFamily="34" charset="-122"/>
              </a:rPr>
              <a:t>年</a:t>
            </a:r>
            <a:r>
              <a:rPr lang="en-US" altLang="zh-CN" dirty="0" smtClean="0">
                <a:latin typeface="微软雅黑" pitchFamily="34" charset="-122"/>
              </a:rPr>
              <a:t>,</a:t>
            </a:r>
            <a:r>
              <a:rPr lang="zh-CN" altLang="en-US" dirty="0" smtClean="0">
                <a:latin typeface="微软雅黑" pitchFamily="34" charset="-122"/>
              </a:rPr>
              <a:t>中国粮油食品进出口总公司通过香港华润公司所属五丰行</a:t>
            </a:r>
            <a:r>
              <a:rPr lang="en-US" altLang="zh-CN" dirty="0" smtClean="0">
                <a:latin typeface="微软雅黑" pitchFamily="34" charset="-122"/>
              </a:rPr>
              <a:t>,</a:t>
            </a:r>
            <a:r>
              <a:rPr lang="zh-CN" altLang="en-US" dirty="0" smtClean="0">
                <a:latin typeface="微软雅黑" pitchFamily="34" charset="-122"/>
              </a:rPr>
              <a:t>采购原糖现货</a:t>
            </a:r>
            <a:r>
              <a:rPr lang="en-US" altLang="zh-CN" dirty="0" smtClean="0">
                <a:latin typeface="微软雅黑" pitchFamily="34" charset="-122"/>
              </a:rPr>
              <a:t>47</a:t>
            </a:r>
            <a:r>
              <a:rPr lang="zh-CN" altLang="en-US" dirty="0" smtClean="0">
                <a:latin typeface="微软雅黑" pitchFamily="34" charset="-122"/>
              </a:rPr>
              <a:t>万吨。</a:t>
            </a:r>
          </a:p>
          <a:p>
            <a:pPr algn="just">
              <a:lnSpc>
                <a:spcPct val="90000"/>
              </a:lnSpc>
              <a:buFont typeface="Wingdings" pitchFamily="2" charset="2"/>
              <a:buNone/>
            </a:pPr>
            <a:endParaRPr lang="en-US" altLang="zh-CN" dirty="0" smtClean="0">
              <a:latin typeface="微软雅黑" pitchFamily="34" charset="-122"/>
            </a:endParaRPr>
          </a:p>
          <a:p>
            <a:pPr>
              <a:buFont typeface="Wingdings" pitchFamily="2" charset="2"/>
              <a:buNone/>
            </a:pPr>
            <a:r>
              <a:rPr lang="en-US" altLang="zh-CN" dirty="0" smtClean="0">
                <a:latin typeface="微软雅黑" pitchFamily="34" charset="-122"/>
              </a:rPr>
              <a:t>●</a:t>
            </a:r>
            <a:r>
              <a:rPr lang="zh-CN" altLang="en-US" dirty="0" smtClean="0">
                <a:latin typeface="微软雅黑" pitchFamily="34" charset="-122"/>
              </a:rPr>
              <a:t>任务：尽快购买年内到货的原糖四十七万吨 </a:t>
            </a:r>
          </a:p>
          <a:p>
            <a:pPr>
              <a:buFont typeface="Wingdings" pitchFamily="2" charset="2"/>
              <a:buNone/>
            </a:pPr>
            <a:r>
              <a:rPr lang="en-US" altLang="zh-CN" dirty="0" smtClean="0">
                <a:latin typeface="微软雅黑" pitchFamily="34" charset="-122"/>
              </a:rPr>
              <a:t>●</a:t>
            </a:r>
            <a:r>
              <a:rPr lang="zh-CN" altLang="en-US" dirty="0" smtClean="0">
                <a:latin typeface="微软雅黑" pitchFamily="34" charset="-122"/>
              </a:rPr>
              <a:t>市场情况：货源紧张，价格趋涨</a:t>
            </a:r>
          </a:p>
          <a:p>
            <a:pPr>
              <a:buFont typeface="Wingdings" pitchFamily="2" charset="2"/>
              <a:buNone/>
            </a:pPr>
            <a:r>
              <a:rPr lang="en-US" altLang="zh-CN" dirty="0" smtClean="0">
                <a:latin typeface="微软雅黑" pitchFamily="34" charset="-122"/>
              </a:rPr>
              <a:t>●</a:t>
            </a:r>
            <a:r>
              <a:rPr lang="zh-CN" altLang="en-US" dirty="0" smtClean="0">
                <a:latin typeface="微软雅黑" pitchFamily="34" charset="-122"/>
              </a:rPr>
              <a:t>操作： </a:t>
            </a:r>
            <a:r>
              <a:rPr lang="en-US" altLang="zh-CN" dirty="0" smtClean="0">
                <a:latin typeface="微软雅黑" pitchFamily="34" charset="-122"/>
              </a:rPr>
              <a:t>1. 4</a:t>
            </a:r>
            <a:r>
              <a:rPr lang="zh-CN" altLang="en-US" dirty="0" smtClean="0">
                <a:latin typeface="微软雅黑" pitchFamily="34" charset="-122"/>
              </a:rPr>
              <a:t>月份，在纽约和伦敦购买期货</a:t>
            </a:r>
            <a:r>
              <a:rPr lang="en-US" altLang="zh-CN" dirty="0" smtClean="0">
                <a:latin typeface="微软雅黑" pitchFamily="34" charset="-122"/>
              </a:rPr>
              <a:t>26</a:t>
            </a:r>
            <a:r>
              <a:rPr lang="zh-CN" altLang="en-US" dirty="0" smtClean="0">
                <a:latin typeface="微软雅黑" pitchFamily="34" charset="-122"/>
              </a:rPr>
              <a:t>万吨，价格</a:t>
            </a:r>
            <a:r>
              <a:rPr lang="en-US" altLang="zh-CN" dirty="0" smtClean="0">
                <a:latin typeface="微软雅黑" pitchFamily="34" charset="-122"/>
              </a:rPr>
              <a:t>82</a:t>
            </a:r>
            <a:r>
              <a:rPr lang="zh-CN" altLang="en-US" dirty="0" smtClean="0">
                <a:latin typeface="微软雅黑" pitchFamily="34" charset="-122"/>
              </a:rPr>
              <a:t>英镑</a:t>
            </a:r>
            <a:r>
              <a:rPr lang="en-US" altLang="zh-CN" dirty="0" smtClean="0">
                <a:latin typeface="微软雅黑" pitchFamily="34" charset="-122"/>
              </a:rPr>
              <a:t>/</a:t>
            </a:r>
            <a:r>
              <a:rPr lang="zh-CN" altLang="en-US" dirty="0" smtClean="0">
                <a:latin typeface="微软雅黑" pitchFamily="34" charset="-122"/>
              </a:rPr>
              <a:t>吨。</a:t>
            </a:r>
          </a:p>
          <a:p>
            <a:pPr>
              <a:buFont typeface="Wingdings" pitchFamily="2" charset="2"/>
              <a:buNone/>
            </a:pPr>
            <a:r>
              <a:rPr lang="en-US" altLang="zh-CN" dirty="0" smtClean="0">
                <a:latin typeface="微软雅黑" pitchFamily="34" charset="-122"/>
              </a:rPr>
              <a:t>             2.</a:t>
            </a:r>
            <a:r>
              <a:rPr lang="zh-CN" altLang="en-US" dirty="0" smtClean="0">
                <a:latin typeface="微软雅黑" pitchFamily="34" charset="-122"/>
              </a:rPr>
              <a:t>立即向巴西、澳洲、伦敦、泰国、多米尼加、阿根廷购买现货四十一万多吨，平均价格每吨八十九英镑左右。</a:t>
            </a:r>
            <a:endParaRPr lang="en-US" altLang="zh-CN" dirty="0" smtClean="0">
              <a:latin typeface="微软雅黑" pitchFamily="34" charset="-122"/>
            </a:endParaRPr>
          </a:p>
          <a:p>
            <a:pPr algn="just">
              <a:buFont typeface="Wingdings" pitchFamily="2" charset="2"/>
              <a:buNone/>
            </a:pPr>
            <a:r>
              <a:rPr lang="en-US" altLang="zh-CN" dirty="0" smtClean="0">
                <a:latin typeface="微软雅黑" pitchFamily="34" charset="-122"/>
              </a:rPr>
              <a:t>             </a:t>
            </a:r>
            <a:r>
              <a:rPr lang="en-US" altLang="zh-CN" dirty="0" smtClean="0">
                <a:latin typeface="微软雅黑" pitchFamily="34" charset="-122"/>
                <a:cs typeface="Times New Roman" pitchFamily="18" charset="0"/>
              </a:rPr>
              <a:t>3.</a:t>
            </a:r>
            <a:r>
              <a:rPr lang="zh-CN" altLang="en-US" dirty="0" smtClean="0">
                <a:latin typeface="微软雅黑" pitchFamily="34" charset="-122"/>
                <a:cs typeface="Times New Roman" pitchFamily="18" charset="0"/>
              </a:rPr>
              <a:t>从五月二十日开始，市场传说中国购入大量砂糖，纽约、伦敦砂糖市场大幅度涨价。然后，澳洲、巴西先后证实我向他们购糖，市价又进一步上涨，至五月二十二日涨至每吨一百零五英镑。</a:t>
            </a:r>
            <a:r>
              <a:rPr lang="zh-CN" altLang="en-US" dirty="0" smtClean="0">
                <a:latin typeface="微软雅黑" pitchFamily="34" charset="-122"/>
              </a:rPr>
              <a:t>我因购买砂糖现货任务已完成，从五月二十二日起至六月五日将期货售出 。</a:t>
            </a:r>
          </a:p>
          <a:p>
            <a:pPr algn="just">
              <a:buFont typeface="Wingdings" pitchFamily="2" charset="2"/>
              <a:buNone/>
            </a:pPr>
            <a:r>
              <a:rPr lang="en-US" altLang="zh-CN" dirty="0" smtClean="0">
                <a:latin typeface="微软雅黑" pitchFamily="34" charset="-122"/>
              </a:rPr>
              <a:t>●</a:t>
            </a:r>
            <a:r>
              <a:rPr lang="zh-CN" altLang="en-US" dirty="0" smtClean="0">
                <a:latin typeface="微软雅黑" pitchFamily="34" charset="-122"/>
              </a:rPr>
              <a:t>结果：圆满完成原糖采购任务。除中间商应得费用和利润六十万英镑外，我五丰行还赚二百四十万英镑</a:t>
            </a:r>
            <a:endParaRPr lang="en-US" altLang="zh-CN" dirty="0">
              <a:latin typeface="微软雅黑" pitchFamily="34" charset="-122"/>
            </a:endParaRPr>
          </a:p>
        </p:txBody>
      </p:sp>
    </p:spTree>
    <p:extLst>
      <p:ext uri="{BB962C8B-B14F-4D97-AF65-F5344CB8AC3E}">
        <p14:creationId xmlns:p14="http://schemas.microsoft.com/office/powerpoint/2010/main" val="3207353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51520" y="1268760"/>
            <a:ext cx="8610600" cy="4896544"/>
          </a:xfrm>
          <a:prstGeom prst="rect">
            <a:avLst/>
          </a:prstGeom>
        </p:spPr>
        <p:txBody>
          <a:bodyPr/>
          <a:lstStyle>
            <a:defPPr>
              <a:defRPr lang="zh-CN"/>
            </a:defPPr>
            <a:lvl1pPr marL="342900" indent="0" algn="just" eaLnBrk="0" hangingPunct="0">
              <a:lnSpc>
                <a:spcPct val="90000"/>
              </a:lnSpc>
              <a:spcBef>
                <a:spcPct val="20000"/>
              </a:spcBef>
              <a:buClr>
                <a:schemeClr val="tx1"/>
              </a:buClr>
              <a:buFont typeface="Wingdings" pitchFamily="2" charset="2"/>
              <a:buNone/>
              <a:defRPr sz="1800">
                <a:latin typeface="微软雅黑" pitchFamily="34" charset="-122"/>
              </a:defRPr>
            </a:lvl1pPr>
            <a:lvl2pPr marL="742950" indent="-285750" eaLnBrk="0" hangingPunct="0">
              <a:lnSpc>
                <a:spcPct val="120000"/>
              </a:lnSpc>
              <a:spcBef>
                <a:spcPct val="20000"/>
              </a:spcBef>
              <a:buClr>
                <a:schemeClr val="tx1"/>
              </a:buClr>
              <a:buFont typeface="Wingdings" pitchFamily="2" charset="2"/>
              <a:buChar char="n"/>
              <a:defRPr sz="2800">
                <a:latin typeface="+mn-lt"/>
              </a:defRPr>
            </a:lvl2pPr>
            <a:lvl3pPr marL="1143000" indent="-228600" eaLnBrk="0" hangingPunct="0">
              <a:lnSpc>
                <a:spcPct val="120000"/>
              </a:lnSpc>
              <a:spcBef>
                <a:spcPct val="20000"/>
              </a:spcBef>
              <a:buClr>
                <a:schemeClr val="tx1"/>
              </a:buClr>
              <a:buFont typeface="Wingdings" pitchFamily="2" charset="2"/>
              <a:buChar char="n"/>
              <a:defRPr sz="1600">
                <a:latin typeface="+mn-lt"/>
              </a:defRPr>
            </a:lvl3pPr>
            <a:lvl4pPr marL="1600200" indent="-228600" eaLnBrk="0" hangingPunct="0">
              <a:lnSpc>
                <a:spcPct val="120000"/>
              </a:lnSpc>
              <a:spcBef>
                <a:spcPct val="20000"/>
              </a:spcBef>
              <a:buClr>
                <a:schemeClr val="tx1"/>
              </a:buClr>
              <a:buFont typeface="Wingdings" pitchFamily="2" charset="2"/>
              <a:buChar char="n"/>
              <a:defRPr sz="1400">
                <a:latin typeface="+mn-lt"/>
              </a:defRPr>
            </a:lvl4pPr>
            <a:lvl5pPr marL="2057400" indent="-228600" eaLnBrk="0" hangingPunct="0">
              <a:spcBef>
                <a:spcPct val="20000"/>
              </a:spcBef>
              <a:buChar char="»"/>
              <a:defRPr>
                <a:latin typeface="+mn-lt"/>
              </a:defRPr>
            </a:lvl5pPr>
            <a:lvl6pPr marL="2514600" indent="-228600" fontAlgn="base">
              <a:spcBef>
                <a:spcPct val="20000"/>
              </a:spcBef>
              <a:spcAft>
                <a:spcPct val="0"/>
              </a:spcAft>
              <a:defRPr>
                <a:solidFill>
                  <a:schemeClr val="bg1"/>
                </a:solidFill>
                <a:latin typeface="+mn-lt"/>
                <a:ea typeface="+mn-ea"/>
              </a:defRPr>
            </a:lvl6pPr>
            <a:lvl7pPr marL="2971800" indent="-228600" fontAlgn="base">
              <a:spcBef>
                <a:spcPct val="20000"/>
              </a:spcBef>
              <a:spcAft>
                <a:spcPct val="0"/>
              </a:spcAft>
              <a:defRPr>
                <a:solidFill>
                  <a:schemeClr val="bg1"/>
                </a:solidFill>
                <a:latin typeface="+mn-lt"/>
                <a:ea typeface="+mn-ea"/>
              </a:defRPr>
            </a:lvl7pPr>
            <a:lvl8pPr marL="3429000" indent="-228600" fontAlgn="base">
              <a:spcBef>
                <a:spcPct val="20000"/>
              </a:spcBef>
              <a:spcAft>
                <a:spcPct val="0"/>
              </a:spcAft>
              <a:defRPr>
                <a:solidFill>
                  <a:schemeClr val="bg1"/>
                </a:solidFill>
                <a:latin typeface="+mn-lt"/>
                <a:ea typeface="+mn-ea"/>
              </a:defRPr>
            </a:lvl8pPr>
            <a:lvl9pPr marL="3886200" indent="-228600" fontAlgn="base">
              <a:spcBef>
                <a:spcPct val="20000"/>
              </a:spcBef>
              <a:spcAft>
                <a:spcPct val="0"/>
              </a:spcAft>
              <a:defRPr>
                <a:solidFill>
                  <a:schemeClr val="bg1"/>
                </a:solidFill>
                <a:latin typeface="+mn-lt"/>
                <a:ea typeface="+mn-ea"/>
              </a:defRPr>
            </a:lvl9pPr>
          </a:lstStyle>
          <a:p>
            <a:r>
              <a:rPr lang="en-US" altLang="zh-CN" sz="2000" b="1" dirty="0"/>
              <a:t> </a:t>
            </a:r>
            <a:r>
              <a:rPr lang="en-US" altLang="zh-CN" sz="2000" b="1" dirty="0">
                <a:solidFill>
                  <a:srgbClr val="FF0000"/>
                </a:solidFill>
              </a:rPr>
              <a:t>《</a:t>
            </a:r>
            <a:r>
              <a:rPr lang="zh-CN" altLang="en-US" sz="2000" b="1" dirty="0">
                <a:solidFill>
                  <a:srgbClr val="FF0000"/>
                </a:solidFill>
              </a:rPr>
              <a:t>陈云文选</a:t>
            </a:r>
            <a:r>
              <a:rPr lang="en-US" altLang="zh-CN" sz="2000" b="1" dirty="0">
                <a:solidFill>
                  <a:srgbClr val="FF0000"/>
                </a:solidFill>
              </a:rPr>
              <a:t>》</a:t>
            </a:r>
            <a:r>
              <a:rPr lang="zh-CN" altLang="en-US" sz="2000" b="1" dirty="0">
                <a:solidFill>
                  <a:srgbClr val="FF0000"/>
                </a:solidFill>
              </a:rPr>
              <a:t>第三卷</a:t>
            </a:r>
            <a:r>
              <a:rPr lang="en-US" altLang="zh-CN" sz="2000" b="1" dirty="0">
                <a:solidFill>
                  <a:srgbClr val="FF0000"/>
                </a:solidFill>
              </a:rPr>
              <a:t>P221</a:t>
            </a:r>
            <a:r>
              <a:rPr lang="zh-CN" altLang="en-US" sz="2000" b="1" dirty="0">
                <a:solidFill>
                  <a:srgbClr val="FF0000"/>
                </a:solidFill>
              </a:rPr>
              <a:t>，</a:t>
            </a:r>
            <a:r>
              <a:rPr lang="en-US" altLang="zh-CN" sz="2000" b="1" dirty="0">
                <a:solidFill>
                  <a:srgbClr val="FF0000"/>
                </a:solidFill>
              </a:rPr>
              <a:t>《</a:t>
            </a:r>
            <a:r>
              <a:rPr lang="zh-CN" altLang="en-US" sz="2000" b="1" dirty="0">
                <a:solidFill>
                  <a:srgbClr val="FF0000"/>
                </a:solidFill>
              </a:rPr>
              <a:t>进口工作中利用商品交易所的问题</a:t>
            </a:r>
            <a:r>
              <a:rPr lang="en-US" altLang="zh-CN" sz="2000" b="1" dirty="0">
                <a:solidFill>
                  <a:srgbClr val="FF0000"/>
                </a:solidFill>
              </a:rPr>
              <a:t>》</a:t>
            </a:r>
            <a:r>
              <a:rPr lang="zh-CN" altLang="en-US" sz="2000" b="1" dirty="0">
                <a:solidFill>
                  <a:srgbClr val="FF0000"/>
                </a:solidFill>
              </a:rPr>
              <a:t>（</a:t>
            </a:r>
            <a:r>
              <a:rPr lang="en-US" altLang="zh-CN" sz="2000" b="1" dirty="0">
                <a:solidFill>
                  <a:srgbClr val="FF0000"/>
                </a:solidFill>
              </a:rPr>
              <a:t>1973.10.10</a:t>
            </a:r>
            <a:r>
              <a:rPr lang="zh-CN" altLang="en-US" sz="2000" b="1" dirty="0" smtClean="0">
                <a:solidFill>
                  <a:srgbClr val="FF0000"/>
                </a:solidFill>
              </a:rPr>
              <a:t>）：</a:t>
            </a:r>
            <a:endParaRPr lang="zh-CN" altLang="en-US" sz="2000" b="1" dirty="0">
              <a:solidFill>
                <a:srgbClr val="FF0000"/>
              </a:solidFill>
            </a:endParaRPr>
          </a:p>
          <a:p>
            <a:r>
              <a:rPr lang="zh-CN" altLang="en-US" sz="2000" b="1" dirty="0"/>
              <a:t>    </a:t>
            </a:r>
            <a:endParaRPr lang="en-US" altLang="zh-CN" sz="2000" dirty="0"/>
          </a:p>
          <a:p>
            <a:r>
              <a:rPr lang="en-US" altLang="zh-CN" sz="2000" dirty="0"/>
              <a:t>“</a:t>
            </a:r>
            <a:r>
              <a:rPr lang="zh-CN" altLang="en-US" sz="2000" dirty="0"/>
              <a:t>国际上的交易所是投机商活动场所，但也是一种大宗商品的成交场所。所以，资本主义市场的商品交易所有两重性。</a:t>
            </a:r>
            <a:r>
              <a:rPr lang="en-US" altLang="zh-CN" sz="2000" dirty="0"/>
              <a:t>…</a:t>
            </a:r>
            <a:r>
              <a:rPr lang="zh-CN" altLang="en-US" sz="2000" dirty="0"/>
              <a:t>进出口价格许多是参照交易所价格来确定的。</a:t>
            </a:r>
            <a:r>
              <a:rPr lang="en-US" altLang="zh-CN" sz="2000" dirty="0"/>
              <a:t>…</a:t>
            </a:r>
            <a:r>
              <a:rPr lang="zh-CN" altLang="en-US" sz="2000" dirty="0"/>
              <a:t>对于商品交易所，我们应该研究它，利用它，而不能只是消极回避。”</a:t>
            </a:r>
          </a:p>
          <a:p>
            <a:endParaRPr lang="zh-CN" altLang="en-US" sz="2000" dirty="0"/>
          </a:p>
          <a:p>
            <a:r>
              <a:rPr lang="zh-CN" altLang="en-US" sz="2000" dirty="0"/>
              <a:t>“我们这次利用交易所</a:t>
            </a:r>
            <a:r>
              <a:rPr lang="en-US" altLang="zh-CN" sz="2000" dirty="0"/>
              <a:t>,</a:t>
            </a:r>
            <a:r>
              <a:rPr lang="zh-CN" altLang="en-US" sz="2000" dirty="0"/>
              <a:t>不是为了做投机买卖</a:t>
            </a:r>
            <a:r>
              <a:rPr lang="en-US" altLang="zh-CN" sz="2000" dirty="0"/>
              <a:t>,</a:t>
            </a:r>
            <a:r>
              <a:rPr lang="zh-CN" altLang="en-US" sz="2000" dirty="0"/>
              <a:t>不是为了赚取二百四十万英镑</a:t>
            </a:r>
            <a:r>
              <a:rPr lang="en-US" altLang="zh-CN" sz="2000" dirty="0"/>
              <a:t>,</a:t>
            </a:r>
            <a:r>
              <a:rPr lang="zh-CN" altLang="en-US" sz="2000" dirty="0"/>
              <a:t>今后也不做投机买卖。这次利用交易所是一种迂回性的保护措施</a:t>
            </a:r>
            <a:r>
              <a:rPr lang="en-US" altLang="zh-CN" sz="2000" dirty="0"/>
              <a:t>,</a:t>
            </a:r>
            <a:r>
              <a:rPr lang="zh-CN" altLang="en-US" sz="2000" dirty="0"/>
              <a:t>是为了我们不吃亏或少吃亏。”</a:t>
            </a:r>
          </a:p>
          <a:p>
            <a:endParaRPr lang="zh-CN" altLang="en-US" sz="2000" dirty="0"/>
          </a:p>
          <a:p>
            <a:r>
              <a:rPr lang="zh-CN" altLang="en-US" sz="2000" dirty="0"/>
              <a:t>“在今后两年里对交易所要认真进行研究。因为利用交易所，可能有得有失，但必须得多失少。我们决不做卖空的投机，只对进口物资有时经过交易所购买期货，就是说只买进确实需要的物资。”</a:t>
            </a:r>
            <a:endParaRPr lang="en-US" altLang="zh-CN" sz="2000" dirty="0"/>
          </a:p>
        </p:txBody>
      </p:sp>
      <p:sp>
        <p:nvSpPr>
          <p:cNvPr id="7"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我国金融衍生品市场历史案例</a:t>
            </a:r>
            <a:endParaRPr lang="en-US" altLang="zh-CN" sz="2400" b="1" dirty="0">
              <a:solidFill>
                <a:schemeClr val="bg1"/>
              </a:solidFill>
            </a:endParaRPr>
          </a:p>
        </p:txBody>
      </p:sp>
    </p:spTree>
    <p:extLst>
      <p:ext uri="{BB962C8B-B14F-4D97-AF65-F5344CB8AC3E}">
        <p14:creationId xmlns:p14="http://schemas.microsoft.com/office/powerpoint/2010/main" val="3207353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2"/>
          <p:cNvSpPr>
            <a:spLocks noChangeArrowheads="1"/>
          </p:cNvSpPr>
          <p:nvPr/>
        </p:nvSpPr>
        <p:spPr bwMode="auto">
          <a:xfrm>
            <a:off x="457200" y="1422490"/>
            <a:ext cx="8153400" cy="2078518"/>
          </a:xfrm>
          <a:prstGeom prst="rect">
            <a:avLst/>
          </a:prstGeom>
          <a:noFill/>
          <a:ln w="9525">
            <a:noFill/>
            <a:miter lim="800000"/>
            <a:headEnd/>
            <a:tailEnd/>
          </a:ln>
          <a:effectLst/>
        </p:spPr>
        <p:txBody>
          <a:bodyPr wrap="square">
            <a:spAutoFit/>
          </a:bodyPr>
          <a:lstStyle/>
          <a:p>
            <a:pPr>
              <a:lnSpc>
                <a:spcPct val="170000"/>
              </a:lnSpc>
              <a:spcBef>
                <a:spcPts val="400"/>
              </a:spcBef>
              <a:buSzPct val="100000"/>
              <a:buFont typeface="Wingdings" pitchFamily="2" charset="2"/>
              <a:buChar char="Ø"/>
            </a:pPr>
            <a:r>
              <a:rPr lang="zh-CN" altLang="en-US" sz="2400" baseline="0" dirty="0">
                <a:latin typeface="微软雅黑" pitchFamily="34" charset="-122"/>
              </a:rPr>
              <a:t>规律使然，前景无比广阔。</a:t>
            </a:r>
          </a:p>
          <a:p>
            <a:pPr>
              <a:lnSpc>
                <a:spcPct val="170000"/>
              </a:lnSpc>
              <a:spcBef>
                <a:spcPts val="400"/>
              </a:spcBef>
              <a:buFont typeface="Wingdings" pitchFamily="2" charset="2"/>
              <a:buChar char="Ø"/>
            </a:pPr>
            <a:r>
              <a:rPr lang="zh-CN" altLang="en-US" sz="2400" dirty="0" smtClean="0">
                <a:latin typeface="微软雅黑" pitchFamily="34" charset="-122"/>
              </a:rPr>
              <a:t>政策导向，顺应发展。</a:t>
            </a:r>
          </a:p>
          <a:p>
            <a:pPr>
              <a:lnSpc>
                <a:spcPct val="170000"/>
              </a:lnSpc>
              <a:spcBef>
                <a:spcPts val="400"/>
              </a:spcBef>
              <a:buFont typeface="Wingdings" pitchFamily="2" charset="2"/>
              <a:buChar char="Ø"/>
            </a:pPr>
            <a:r>
              <a:rPr lang="zh-CN" altLang="en-US" sz="2400" dirty="0" smtClean="0">
                <a:latin typeface="微软雅黑" pitchFamily="34" charset="-122"/>
              </a:rPr>
              <a:t>市场化、国际化发展推进发展步伐。</a:t>
            </a:r>
            <a:endParaRPr lang="zh-CN" altLang="en-US" sz="2400" b="0" baseline="0" dirty="0">
              <a:latin typeface="微软雅黑" pitchFamily="34" charset="-122"/>
            </a:endParaRPr>
          </a:p>
        </p:txBody>
      </p:sp>
      <p:sp>
        <p:nvSpPr>
          <p:cNvPr id="3"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我国金融衍生品市场发展展望</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endParaRPr lang="en-US" altLang="zh-CN" sz="2400" b="1" dirty="0">
              <a:solidFill>
                <a:schemeClr val="bg1"/>
              </a:solidFill>
            </a:endParaRPr>
          </a:p>
        </p:txBody>
      </p:sp>
      <p:sp>
        <p:nvSpPr>
          <p:cNvPr id="4" name="Rectangle 32"/>
          <p:cNvSpPr>
            <a:spLocks noChangeArrowheads="1"/>
          </p:cNvSpPr>
          <p:nvPr/>
        </p:nvSpPr>
        <p:spPr bwMode="auto">
          <a:xfrm>
            <a:off x="2598742" y="2114142"/>
            <a:ext cx="4134465" cy="523220"/>
          </a:xfrm>
          <a:prstGeom prst="rect">
            <a:avLst/>
          </a:prstGeom>
          <a:noFill/>
          <a:ln w="9525">
            <a:noFill/>
            <a:miter lim="800000"/>
            <a:headEnd/>
            <a:tailEnd/>
          </a:ln>
        </p:spPr>
        <p:txBody>
          <a:bodyPr wrap="none">
            <a:spAutoFit/>
          </a:bodyPr>
          <a:lstStyle/>
          <a:p>
            <a:r>
              <a:rPr lang="zh-CN" altLang="en-US" sz="2800" b="1" dirty="0" smtClean="0">
                <a:latin typeface="华文细黑" pitchFamily="2" charset="-122"/>
                <a:ea typeface="华文细黑" pitchFamily="2" charset="-122"/>
              </a:rPr>
              <a:t>什么是金融衍生品、期货</a:t>
            </a:r>
            <a:endParaRPr lang="zh-CN" altLang="en-US" sz="2800" b="1" baseline="0" dirty="0">
              <a:latin typeface="华文细黑" pitchFamily="2" charset="-122"/>
              <a:ea typeface="华文细黑" pitchFamily="2" charset="-122"/>
            </a:endParaRPr>
          </a:p>
        </p:txBody>
      </p:sp>
      <p:sp>
        <p:nvSpPr>
          <p:cNvPr id="5" name="Rectangle 34"/>
          <p:cNvSpPr>
            <a:spLocks noChangeArrowheads="1"/>
          </p:cNvSpPr>
          <p:nvPr/>
        </p:nvSpPr>
        <p:spPr bwMode="auto">
          <a:xfrm>
            <a:off x="2598742" y="3418304"/>
            <a:ext cx="4493538" cy="523220"/>
          </a:xfrm>
          <a:prstGeom prst="rect">
            <a:avLst/>
          </a:prstGeom>
          <a:noFill/>
          <a:ln w="9525">
            <a:noFill/>
            <a:miter lim="800000"/>
            <a:headEnd/>
            <a:tailEnd/>
          </a:ln>
        </p:spPr>
        <p:txBody>
          <a:bodyPr wrap="none">
            <a:spAutoFit/>
          </a:bodyPr>
          <a:lstStyle/>
          <a:p>
            <a:r>
              <a:rPr lang="zh-CN" altLang="en-US" sz="2800" b="1" dirty="0" smtClean="0">
                <a:latin typeface="华文细黑" pitchFamily="2" charset="-122"/>
                <a:ea typeface="华文细黑" pitchFamily="2" charset="-122"/>
              </a:rPr>
              <a:t>国内外</a:t>
            </a:r>
            <a:r>
              <a:rPr lang="zh-CN" altLang="en-US" sz="2800" b="1" baseline="0" dirty="0" smtClean="0">
                <a:latin typeface="华文细黑" pitchFamily="2" charset="-122"/>
                <a:ea typeface="华文细黑" pitchFamily="2" charset="-122"/>
              </a:rPr>
              <a:t>金融衍生品市场现状</a:t>
            </a:r>
            <a:endParaRPr lang="zh-CN" altLang="en-US" sz="2800" b="1" baseline="0" dirty="0">
              <a:latin typeface="华文细黑" pitchFamily="2" charset="-122"/>
              <a:ea typeface="华文细黑" pitchFamily="2" charset="-122"/>
            </a:endParaRPr>
          </a:p>
        </p:txBody>
      </p:sp>
      <p:sp>
        <p:nvSpPr>
          <p:cNvPr id="7" name="Rectangle 38"/>
          <p:cNvSpPr>
            <a:spLocks noChangeArrowheads="1"/>
          </p:cNvSpPr>
          <p:nvPr/>
        </p:nvSpPr>
        <p:spPr bwMode="auto">
          <a:xfrm>
            <a:off x="2608100" y="4693130"/>
            <a:ext cx="5570756" cy="523220"/>
          </a:xfrm>
          <a:prstGeom prst="rect">
            <a:avLst/>
          </a:prstGeom>
          <a:noFill/>
          <a:ln w="9525">
            <a:noFill/>
            <a:miter lim="800000"/>
            <a:headEnd/>
            <a:tailEnd/>
          </a:ln>
        </p:spPr>
        <p:txBody>
          <a:bodyPr wrap="none">
            <a:spAutoFit/>
          </a:bodyPr>
          <a:lstStyle/>
          <a:p>
            <a:r>
              <a:rPr lang="zh-CN" altLang="en-US" sz="2800" b="1" baseline="0" dirty="0" smtClean="0">
                <a:solidFill>
                  <a:srgbClr val="FF0000"/>
                </a:solidFill>
                <a:latin typeface="华文细黑" pitchFamily="2" charset="-122"/>
                <a:ea typeface="华文细黑" pitchFamily="2" charset="-122"/>
              </a:rPr>
              <a:t>当代有志青年在此市场应有何作为</a:t>
            </a:r>
            <a:endParaRPr lang="zh-CN" altLang="en-US" sz="2800" b="1" baseline="0" dirty="0">
              <a:solidFill>
                <a:srgbClr val="FF0000"/>
              </a:solidFill>
              <a:latin typeface="华文细黑" pitchFamily="2" charset="-122"/>
              <a:ea typeface="华文细黑" pitchFamily="2" charset="-122"/>
            </a:endParaRPr>
          </a:p>
        </p:txBody>
      </p:sp>
      <p:pic>
        <p:nvPicPr>
          <p:cNvPr id="9" name="矩形 5"/>
          <p:cNvPicPr>
            <a:picLocks noChangeArrowheads="1"/>
          </p:cNvPicPr>
          <p:nvPr/>
        </p:nvPicPr>
        <p:blipFill>
          <a:blip r:embed="rId3" cstate="print"/>
          <a:srcRect/>
          <a:stretch>
            <a:fillRect/>
          </a:stretch>
        </p:blipFill>
        <p:spPr bwMode="auto">
          <a:xfrm>
            <a:off x="1681669" y="2031464"/>
            <a:ext cx="779045" cy="789432"/>
          </a:xfrm>
          <a:prstGeom prst="rect">
            <a:avLst/>
          </a:prstGeom>
          <a:noFill/>
          <a:ln w="9525">
            <a:noFill/>
            <a:miter lim="800000"/>
            <a:headEnd/>
            <a:tailEnd/>
          </a:ln>
        </p:spPr>
      </p:pic>
      <p:pic>
        <p:nvPicPr>
          <p:cNvPr id="10" name="矩形 5"/>
          <p:cNvPicPr>
            <a:picLocks noChangeArrowheads="1"/>
          </p:cNvPicPr>
          <p:nvPr/>
        </p:nvPicPr>
        <p:blipFill>
          <a:blip r:embed="rId4" cstate="print"/>
          <a:srcRect/>
          <a:stretch>
            <a:fillRect/>
          </a:stretch>
        </p:blipFill>
        <p:spPr bwMode="auto">
          <a:xfrm>
            <a:off x="1688688" y="3311624"/>
            <a:ext cx="779044" cy="789432"/>
          </a:xfrm>
          <a:prstGeom prst="rect">
            <a:avLst/>
          </a:prstGeom>
          <a:noFill/>
          <a:ln w="9525">
            <a:noFill/>
            <a:miter lim="800000"/>
            <a:headEnd/>
            <a:tailEnd/>
          </a:ln>
        </p:spPr>
      </p:pic>
      <p:pic>
        <p:nvPicPr>
          <p:cNvPr id="11" name="矩形 5"/>
          <p:cNvPicPr>
            <a:picLocks noChangeArrowheads="1"/>
          </p:cNvPicPr>
          <p:nvPr/>
        </p:nvPicPr>
        <p:blipFill>
          <a:blip r:embed="rId5" cstate="print"/>
          <a:srcRect/>
          <a:stretch>
            <a:fillRect/>
          </a:stretch>
        </p:blipFill>
        <p:spPr bwMode="auto">
          <a:xfrm>
            <a:off x="1681669" y="4591784"/>
            <a:ext cx="786063" cy="853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132856"/>
            <a:ext cx="8280920" cy="2297424"/>
          </a:xfrm>
          <a:prstGeom prst="rect">
            <a:avLst/>
          </a:prstGeom>
        </p:spPr>
        <p:txBody>
          <a:bodyPr wrap="square">
            <a:spAutoFit/>
          </a:bodyPr>
          <a:lstStyle/>
          <a:p>
            <a:pPr marL="342900" indent="-342900" algn="just">
              <a:lnSpc>
                <a:spcPct val="200000"/>
              </a:lnSpc>
              <a:spcBef>
                <a:spcPts val="400"/>
              </a:spcBef>
              <a:buSzPct val="100000"/>
              <a:buFont typeface="Wingdings" pitchFamily="2" charset="2"/>
              <a:buChar char="u"/>
            </a:pPr>
            <a:r>
              <a:rPr lang="zh-CN" altLang="en-US" sz="2400" b="1" dirty="0" smtClean="0">
                <a:latin typeface="华文细黑" pitchFamily="2" charset="-122"/>
                <a:ea typeface="华文细黑" pitchFamily="2" charset="-122"/>
              </a:rPr>
              <a:t>中国金融衍生品市场“前途无比光明，但需要足够耐心”！</a:t>
            </a:r>
            <a:endParaRPr lang="en-US" altLang="zh-CN" sz="2400" b="1" dirty="0" smtClean="0">
              <a:latin typeface="华文细黑" pitchFamily="2" charset="-122"/>
              <a:ea typeface="华文细黑" pitchFamily="2" charset="-122"/>
            </a:endParaRPr>
          </a:p>
          <a:p>
            <a:pPr marL="342900" indent="-342900" algn="just">
              <a:lnSpc>
                <a:spcPct val="200000"/>
              </a:lnSpc>
              <a:spcBef>
                <a:spcPts val="400"/>
              </a:spcBef>
              <a:buSzPct val="100000"/>
              <a:buFont typeface="Wingdings" pitchFamily="2" charset="2"/>
              <a:buChar char="u"/>
            </a:pPr>
            <a:r>
              <a:rPr lang="zh-CN" altLang="en-US" sz="2400" b="1" dirty="0" smtClean="0">
                <a:latin typeface="华文细黑" pitchFamily="2" charset="-122"/>
                <a:ea typeface="华文细黑" pitchFamily="2" charset="-122"/>
              </a:rPr>
              <a:t>你们肩负着历史使命和责任！</a:t>
            </a:r>
            <a:endParaRPr lang="en-US" altLang="zh-CN" sz="2400" b="1" dirty="0" smtClean="0">
              <a:latin typeface="华文细黑" pitchFamily="2" charset="-122"/>
              <a:ea typeface="华文细黑" pitchFamily="2" charset="-122"/>
            </a:endParaRPr>
          </a:p>
          <a:p>
            <a:pPr marL="342900" indent="-342900" algn="just">
              <a:lnSpc>
                <a:spcPct val="200000"/>
              </a:lnSpc>
              <a:spcBef>
                <a:spcPts val="400"/>
              </a:spcBef>
              <a:buSzPct val="100000"/>
              <a:buFont typeface="Wingdings" pitchFamily="2" charset="2"/>
              <a:buChar char="u"/>
            </a:pPr>
            <a:r>
              <a:rPr lang="zh-CN" altLang="en-US" sz="2400" b="1" dirty="0" smtClean="0">
                <a:latin typeface="华文细黑" pitchFamily="2" charset="-122"/>
                <a:ea typeface="华文细黑" pitchFamily="2" charset="-122"/>
              </a:rPr>
              <a:t>抓住机遇，迎接挑战，你们将大有作为！</a:t>
            </a:r>
            <a:endParaRPr lang="en-US" altLang="zh-CN" sz="2400" b="1"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0372119"/>
          <p:cNvPicPr>
            <a:picLocks noChangeAspect="1" noChangeArrowheads="1"/>
          </p:cNvPicPr>
          <p:nvPr/>
        </p:nvPicPr>
        <p:blipFill>
          <a:blip r:embed="rId2" cstate="print"/>
          <a:srcRect/>
          <a:stretch>
            <a:fillRect/>
          </a:stretch>
        </p:blipFill>
        <p:spPr bwMode="auto">
          <a:xfrm>
            <a:off x="154711" y="1196752"/>
            <a:ext cx="8881785" cy="5184575"/>
          </a:xfrm>
          <a:prstGeom prst="rect">
            <a:avLst/>
          </a:prstGeom>
          <a:noFill/>
          <a:ln w="9525">
            <a:noFill/>
            <a:miter lim="800000"/>
            <a:headEnd/>
            <a:tailEnd/>
          </a:ln>
        </p:spPr>
      </p:pic>
      <p:sp>
        <p:nvSpPr>
          <p:cNvPr id="4"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我国金融市场及其产品</a:t>
            </a:r>
            <a:endParaRPr lang="en-US" altLang="zh-CN" sz="2400" b="1" dirty="0">
              <a:solidFill>
                <a:schemeClr val="bg1"/>
              </a:solidFill>
            </a:endParaRPr>
          </a:p>
        </p:txBody>
      </p:sp>
    </p:spTree>
    <p:extLst>
      <p:ext uri="{BB962C8B-B14F-4D97-AF65-F5344CB8AC3E}">
        <p14:creationId xmlns:p14="http://schemas.microsoft.com/office/powerpoint/2010/main" val="2302571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1490663" y="3168650"/>
            <a:ext cx="85725" cy="28575"/>
          </a:xfrm>
          <a:prstGeom prst="rect">
            <a:avLst/>
          </a:prstGeom>
          <a:solidFill>
            <a:srgbClr val="FFFFFF"/>
          </a:solidFill>
          <a:ln w="9525">
            <a:noFill/>
            <a:miter lim="800000"/>
            <a:headEnd/>
            <a:tailEnd/>
          </a:ln>
        </p:spPr>
        <p:txBody>
          <a:bodyPr/>
          <a:lstStyle/>
          <a:p>
            <a:endParaRPr lang="zh-CN" altLang="en-US"/>
          </a:p>
        </p:txBody>
      </p:sp>
      <p:grpSp>
        <p:nvGrpSpPr>
          <p:cNvPr id="73731" name="Group 5"/>
          <p:cNvGrpSpPr>
            <a:grpSpLocks/>
          </p:cNvGrpSpPr>
          <p:nvPr/>
        </p:nvGrpSpPr>
        <p:grpSpPr bwMode="auto">
          <a:xfrm>
            <a:off x="1271588" y="2171700"/>
            <a:ext cx="914400" cy="4686300"/>
            <a:chOff x="801" y="1194"/>
            <a:chExt cx="576" cy="2952"/>
          </a:xfrm>
        </p:grpSpPr>
        <p:sp>
          <p:nvSpPr>
            <p:cNvPr id="73764" name="Freeform 6"/>
            <p:cNvSpPr>
              <a:spLocks/>
            </p:cNvSpPr>
            <p:nvPr/>
          </p:nvSpPr>
          <p:spPr bwMode="auto">
            <a:xfrm>
              <a:off x="801" y="1194"/>
              <a:ext cx="576" cy="1558"/>
            </a:xfrm>
            <a:custGeom>
              <a:avLst/>
              <a:gdLst>
                <a:gd name="T0" fmla="*/ 2147483647 w 63"/>
                <a:gd name="T1" fmla="*/ 2147483647 h 171"/>
                <a:gd name="T2" fmla="*/ 2147483647 w 63"/>
                <a:gd name="T3" fmla="*/ 2147483647 h 171"/>
                <a:gd name="T4" fmla="*/ 2147483647 w 63"/>
                <a:gd name="T5" fmla="*/ 2147483647 h 171"/>
                <a:gd name="T6" fmla="*/ 2147483647 w 63"/>
                <a:gd name="T7" fmla="*/ 2147483647 h 171"/>
                <a:gd name="T8" fmla="*/ 2147483647 w 63"/>
                <a:gd name="T9" fmla="*/ 2147483647 h 171"/>
                <a:gd name="T10" fmla="*/ 2147483647 w 63"/>
                <a:gd name="T11" fmla="*/ 2147483647 h 171"/>
                <a:gd name="T12" fmla="*/ 2147483647 w 63"/>
                <a:gd name="T13" fmla="*/ 2147483647 h 171"/>
                <a:gd name="T14" fmla="*/ 2147483647 w 63"/>
                <a:gd name="T15" fmla="*/ 2147483647 h 171"/>
                <a:gd name="T16" fmla="*/ 2147483647 w 63"/>
                <a:gd name="T17" fmla="*/ 2147483647 h 171"/>
                <a:gd name="T18" fmla="*/ 2147483647 w 63"/>
                <a:gd name="T19" fmla="*/ 2147483647 h 171"/>
                <a:gd name="T20" fmla="*/ 2147483647 w 63"/>
                <a:gd name="T21" fmla="*/ 2147483647 h 171"/>
                <a:gd name="T22" fmla="*/ 2147483647 w 63"/>
                <a:gd name="T23" fmla="*/ 2147483647 h 171"/>
                <a:gd name="T24" fmla="*/ 2147483647 w 63"/>
                <a:gd name="T25" fmla="*/ 2147483647 h 171"/>
                <a:gd name="T26" fmla="*/ 2147483647 w 63"/>
                <a:gd name="T27" fmla="*/ 2147483647 h 171"/>
                <a:gd name="T28" fmla="*/ 0 w 63"/>
                <a:gd name="T29" fmla="*/ 2147483647 h 171"/>
                <a:gd name="T30" fmla="*/ 2147483647 w 63"/>
                <a:gd name="T31" fmla="*/ 2147483647 h 171"/>
                <a:gd name="T32" fmla="*/ 2147483647 w 63"/>
                <a:gd name="T33" fmla="*/ 2147483647 h 171"/>
                <a:gd name="T34" fmla="*/ 2147483647 w 63"/>
                <a:gd name="T35" fmla="*/ 2147483647 h 171"/>
                <a:gd name="T36" fmla="*/ 2147483647 w 63"/>
                <a:gd name="T37" fmla="*/ 2147483647 h 171"/>
                <a:gd name="T38" fmla="*/ 2147483647 w 63"/>
                <a:gd name="T39" fmla="*/ 2147483647 h 171"/>
                <a:gd name="T40" fmla="*/ 2147483647 w 63"/>
                <a:gd name="T41" fmla="*/ 2147483647 h 171"/>
                <a:gd name="T42" fmla="*/ 2147483647 w 63"/>
                <a:gd name="T43" fmla="*/ 2147483647 h 171"/>
                <a:gd name="T44" fmla="*/ 2147483647 w 63"/>
                <a:gd name="T45" fmla="*/ 2147483647 h 171"/>
                <a:gd name="T46" fmla="*/ 2147483647 w 63"/>
                <a:gd name="T47" fmla="*/ 2147483647 h 171"/>
                <a:gd name="T48" fmla="*/ 2147483647 w 63"/>
                <a:gd name="T49" fmla="*/ 2147483647 h 171"/>
                <a:gd name="T50" fmla="*/ 2147483647 w 63"/>
                <a:gd name="T51" fmla="*/ 2147483647 h 171"/>
                <a:gd name="T52" fmla="*/ 2147483647 w 63"/>
                <a:gd name="T53" fmla="*/ 2147483647 h 171"/>
                <a:gd name="T54" fmla="*/ 2147483647 w 63"/>
                <a:gd name="T55" fmla="*/ 2147483647 h 171"/>
                <a:gd name="T56" fmla="*/ 2147483647 w 63"/>
                <a:gd name="T57" fmla="*/ 2147483647 h 171"/>
                <a:gd name="T58" fmla="*/ 2147483647 w 63"/>
                <a:gd name="T59" fmla="*/ 2147483647 h 171"/>
                <a:gd name="T60" fmla="*/ 2147483647 w 63"/>
                <a:gd name="T61" fmla="*/ 2147483647 h 171"/>
                <a:gd name="T62" fmla="*/ 2147483647 w 63"/>
                <a:gd name="T63" fmla="*/ 2147483647 h 171"/>
                <a:gd name="T64" fmla="*/ 2147483647 w 63"/>
                <a:gd name="T65" fmla="*/ 2147483647 h 171"/>
                <a:gd name="T66" fmla="*/ 2147483647 w 63"/>
                <a:gd name="T67" fmla="*/ 2147483647 h 171"/>
                <a:gd name="T68" fmla="*/ 2147483647 w 63"/>
                <a:gd name="T69" fmla="*/ 2147483647 h 171"/>
                <a:gd name="T70" fmla="*/ 2147483647 w 63"/>
                <a:gd name="T71" fmla="*/ 2147483647 h 171"/>
                <a:gd name="T72" fmla="*/ 2147483647 w 63"/>
                <a:gd name="T73" fmla="*/ 2147483647 h 171"/>
                <a:gd name="T74" fmla="*/ 2147483647 w 63"/>
                <a:gd name="T75" fmla="*/ 2147483647 h 171"/>
                <a:gd name="T76" fmla="*/ 2147483647 w 63"/>
                <a:gd name="T77" fmla="*/ 2147483647 h 171"/>
                <a:gd name="T78" fmla="*/ 2147483647 w 63"/>
                <a:gd name="T79" fmla="*/ 2147483647 h 171"/>
                <a:gd name="T80" fmla="*/ 2147483647 w 63"/>
                <a:gd name="T81" fmla="*/ 2147483647 h 171"/>
                <a:gd name="T82" fmla="*/ 2147483647 w 63"/>
                <a:gd name="T83" fmla="*/ 2147483647 h 171"/>
                <a:gd name="T84" fmla="*/ 2147483647 w 63"/>
                <a:gd name="T85" fmla="*/ 2147483647 h 171"/>
                <a:gd name="T86" fmla="*/ 2147483647 w 63"/>
                <a:gd name="T87" fmla="*/ 2147483647 h 171"/>
                <a:gd name="T88" fmla="*/ 2147483647 w 63"/>
                <a:gd name="T89" fmla="*/ 2147483647 h 171"/>
                <a:gd name="T90" fmla="*/ 2147483647 w 63"/>
                <a:gd name="T91" fmla="*/ 2147483647 h 171"/>
                <a:gd name="T92" fmla="*/ 2147483647 w 63"/>
                <a:gd name="T93" fmla="*/ 2147483647 h 171"/>
                <a:gd name="T94" fmla="*/ 2147483647 w 63"/>
                <a:gd name="T95" fmla="*/ 2147483647 h 171"/>
                <a:gd name="T96" fmla="*/ 2147483647 w 63"/>
                <a:gd name="T97" fmla="*/ 2147483647 h 171"/>
                <a:gd name="T98" fmla="*/ 2147483647 w 63"/>
                <a:gd name="T99" fmla="*/ 2147483647 h 171"/>
                <a:gd name="T100" fmla="*/ 2147483647 w 63"/>
                <a:gd name="T101" fmla="*/ 2147483647 h 171"/>
                <a:gd name="T102" fmla="*/ 2147483647 w 63"/>
                <a:gd name="T103" fmla="*/ 2147483647 h 171"/>
                <a:gd name="T104" fmla="*/ 2147483647 w 63"/>
                <a:gd name="T105" fmla="*/ 2147483647 h 171"/>
                <a:gd name="T106" fmla="*/ 2147483647 w 63"/>
                <a:gd name="T107" fmla="*/ 2147483647 h 171"/>
                <a:gd name="T108" fmla="*/ 2147483647 w 63"/>
                <a:gd name="T109" fmla="*/ 2147483647 h 171"/>
                <a:gd name="T110" fmla="*/ 2147483647 w 63"/>
                <a:gd name="T111" fmla="*/ 2147483647 h 171"/>
                <a:gd name="T112" fmla="*/ 2147483647 w 63"/>
                <a:gd name="T113" fmla="*/ 2147483647 h 171"/>
                <a:gd name="T114" fmla="*/ 2147483647 w 63"/>
                <a:gd name="T115" fmla="*/ 214748364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
                <a:gd name="T175" fmla="*/ 0 h 171"/>
                <a:gd name="T176" fmla="*/ 63 w 63"/>
                <a:gd name="T177" fmla="*/ 171 h 1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 h="171">
                  <a:moveTo>
                    <a:pt x="30" y="141"/>
                  </a:moveTo>
                  <a:cubicBezTo>
                    <a:pt x="30" y="141"/>
                    <a:pt x="30" y="148"/>
                    <a:pt x="30" y="149"/>
                  </a:cubicBezTo>
                  <a:cubicBezTo>
                    <a:pt x="31" y="150"/>
                    <a:pt x="31" y="154"/>
                    <a:pt x="31" y="155"/>
                  </a:cubicBezTo>
                  <a:cubicBezTo>
                    <a:pt x="31" y="157"/>
                    <a:pt x="30" y="158"/>
                    <a:pt x="31" y="160"/>
                  </a:cubicBezTo>
                  <a:cubicBezTo>
                    <a:pt x="32" y="162"/>
                    <a:pt x="35" y="167"/>
                    <a:pt x="35" y="168"/>
                  </a:cubicBezTo>
                  <a:cubicBezTo>
                    <a:pt x="36" y="169"/>
                    <a:pt x="36" y="170"/>
                    <a:pt x="35" y="171"/>
                  </a:cubicBezTo>
                  <a:cubicBezTo>
                    <a:pt x="33" y="171"/>
                    <a:pt x="27" y="171"/>
                    <a:pt x="26" y="169"/>
                  </a:cubicBezTo>
                  <a:cubicBezTo>
                    <a:pt x="25" y="168"/>
                    <a:pt x="23" y="167"/>
                    <a:pt x="22" y="166"/>
                  </a:cubicBezTo>
                  <a:cubicBezTo>
                    <a:pt x="21" y="166"/>
                    <a:pt x="21" y="164"/>
                    <a:pt x="21" y="162"/>
                  </a:cubicBezTo>
                  <a:cubicBezTo>
                    <a:pt x="21" y="161"/>
                    <a:pt x="18" y="160"/>
                    <a:pt x="18" y="160"/>
                  </a:cubicBezTo>
                  <a:cubicBezTo>
                    <a:pt x="18" y="160"/>
                    <a:pt x="17" y="155"/>
                    <a:pt x="17" y="153"/>
                  </a:cubicBezTo>
                  <a:cubicBezTo>
                    <a:pt x="17" y="152"/>
                    <a:pt x="18" y="132"/>
                    <a:pt x="18" y="132"/>
                  </a:cubicBezTo>
                  <a:cubicBezTo>
                    <a:pt x="18" y="132"/>
                    <a:pt x="3" y="126"/>
                    <a:pt x="1" y="125"/>
                  </a:cubicBezTo>
                  <a:cubicBezTo>
                    <a:pt x="0" y="124"/>
                    <a:pt x="2" y="120"/>
                    <a:pt x="3" y="119"/>
                  </a:cubicBezTo>
                  <a:cubicBezTo>
                    <a:pt x="3" y="118"/>
                    <a:pt x="0" y="117"/>
                    <a:pt x="0" y="114"/>
                  </a:cubicBezTo>
                  <a:cubicBezTo>
                    <a:pt x="1" y="112"/>
                    <a:pt x="3" y="98"/>
                    <a:pt x="5" y="97"/>
                  </a:cubicBezTo>
                  <a:cubicBezTo>
                    <a:pt x="7" y="96"/>
                    <a:pt x="10" y="96"/>
                    <a:pt x="12" y="96"/>
                  </a:cubicBezTo>
                  <a:cubicBezTo>
                    <a:pt x="13" y="96"/>
                    <a:pt x="13" y="97"/>
                    <a:pt x="14" y="96"/>
                  </a:cubicBezTo>
                  <a:cubicBezTo>
                    <a:pt x="15" y="96"/>
                    <a:pt x="16" y="95"/>
                    <a:pt x="16" y="94"/>
                  </a:cubicBezTo>
                  <a:cubicBezTo>
                    <a:pt x="16" y="94"/>
                    <a:pt x="15" y="92"/>
                    <a:pt x="15" y="91"/>
                  </a:cubicBezTo>
                  <a:cubicBezTo>
                    <a:pt x="16" y="90"/>
                    <a:pt x="13" y="89"/>
                    <a:pt x="13" y="88"/>
                  </a:cubicBezTo>
                  <a:cubicBezTo>
                    <a:pt x="13" y="87"/>
                    <a:pt x="14" y="70"/>
                    <a:pt x="14" y="68"/>
                  </a:cubicBezTo>
                  <a:cubicBezTo>
                    <a:pt x="14" y="65"/>
                    <a:pt x="13" y="59"/>
                    <a:pt x="14" y="55"/>
                  </a:cubicBezTo>
                  <a:cubicBezTo>
                    <a:pt x="15" y="51"/>
                    <a:pt x="17" y="43"/>
                    <a:pt x="17" y="41"/>
                  </a:cubicBezTo>
                  <a:cubicBezTo>
                    <a:pt x="17" y="40"/>
                    <a:pt x="19" y="35"/>
                    <a:pt x="19" y="33"/>
                  </a:cubicBezTo>
                  <a:cubicBezTo>
                    <a:pt x="19" y="32"/>
                    <a:pt x="20" y="31"/>
                    <a:pt x="21" y="31"/>
                  </a:cubicBezTo>
                  <a:cubicBezTo>
                    <a:pt x="22" y="30"/>
                    <a:pt x="31" y="28"/>
                    <a:pt x="32" y="27"/>
                  </a:cubicBezTo>
                  <a:cubicBezTo>
                    <a:pt x="33" y="26"/>
                    <a:pt x="36" y="25"/>
                    <a:pt x="36" y="24"/>
                  </a:cubicBezTo>
                  <a:cubicBezTo>
                    <a:pt x="37" y="24"/>
                    <a:pt x="37" y="24"/>
                    <a:pt x="38" y="23"/>
                  </a:cubicBezTo>
                  <a:cubicBezTo>
                    <a:pt x="38" y="23"/>
                    <a:pt x="37" y="19"/>
                    <a:pt x="37" y="19"/>
                  </a:cubicBezTo>
                  <a:cubicBezTo>
                    <a:pt x="37" y="18"/>
                    <a:pt x="33" y="4"/>
                    <a:pt x="43" y="2"/>
                  </a:cubicBezTo>
                  <a:cubicBezTo>
                    <a:pt x="43" y="2"/>
                    <a:pt x="53" y="0"/>
                    <a:pt x="53" y="13"/>
                  </a:cubicBezTo>
                  <a:cubicBezTo>
                    <a:pt x="53" y="14"/>
                    <a:pt x="52" y="19"/>
                    <a:pt x="50" y="22"/>
                  </a:cubicBezTo>
                  <a:cubicBezTo>
                    <a:pt x="49" y="23"/>
                    <a:pt x="49" y="26"/>
                    <a:pt x="49" y="27"/>
                  </a:cubicBezTo>
                  <a:cubicBezTo>
                    <a:pt x="51" y="30"/>
                    <a:pt x="56" y="33"/>
                    <a:pt x="57" y="34"/>
                  </a:cubicBezTo>
                  <a:cubicBezTo>
                    <a:pt x="57" y="34"/>
                    <a:pt x="61" y="35"/>
                    <a:pt x="61" y="39"/>
                  </a:cubicBezTo>
                  <a:cubicBezTo>
                    <a:pt x="61" y="42"/>
                    <a:pt x="61" y="50"/>
                    <a:pt x="62" y="52"/>
                  </a:cubicBezTo>
                  <a:cubicBezTo>
                    <a:pt x="62" y="54"/>
                    <a:pt x="63" y="56"/>
                    <a:pt x="63" y="58"/>
                  </a:cubicBezTo>
                  <a:cubicBezTo>
                    <a:pt x="63" y="60"/>
                    <a:pt x="63" y="70"/>
                    <a:pt x="62" y="72"/>
                  </a:cubicBezTo>
                  <a:cubicBezTo>
                    <a:pt x="61" y="74"/>
                    <a:pt x="58" y="85"/>
                    <a:pt x="57" y="87"/>
                  </a:cubicBezTo>
                  <a:cubicBezTo>
                    <a:pt x="57" y="89"/>
                    <a:pt x="55" y="104"/>
                    <a:pt x="55" y="107"/>
                  </a:cubicBezTo>
                  <a:cubicBezTo>
                    <a:pt x="55" y="109"/>
                    <a:pt x="54" y="128"/>
                    <a:pt x="53" y="132"/>
                  </a:cubicBezTo>
                  <a:cubicBezTo>
                    <a:pt x="53" y="135"/>
                    <a:pt x="52" y="142"/>
                    <a:pt x="52" y="145"/>
                  </a:cubicBezTo>
                  <a:cubicBezTo>
                    <a:pt x="52" y="147"/>
                    <a:pt x="51" y="156"/>
                    <a:pt x="51" y="157"/>
                  </a:cubicBezTo>
                  <a:cubicBezTo>
                    <a:pt x="51" y="158"/>
                    <a:pt x="51" y="159"/>
                    <a:pt x="52" y="160"/>
                  </a:cubicBezTo>
                  <a:cubicBezTo>
                    <a:pt x="53" y="161"/>
                    <a:pt x="56" y="164"/>
                    <a:pt x="56" y="164"/>
                  </a:cubicBezTo>
                  <a:cubicBezTo>
                    <a:pt x="57" y="164"/>
                    <a:pt x="59" y="166"/>
                    <a:pt x="58" y="167"/>
                  </a:cubicBezTo>
                  <a:cubicBezTo>
                    <a:pt x="57" y="167"/>
                    <a:pt x="53" y="168"/>
                    <a:pt x="51" y="167"/>
                  </a:cubicBezTo>
                  <a:cubicBezTo>
                    <a:pt x="48" y="166"/>
                    <a:pt x="45" y="165"/>
                    <a:pt x="44" y="165"/>
                  </a:cubicBezTo>
                  <a:cubicBezTo>
                    <a:pt x="42" y="165"/>
                    <a:pt x="38" y="165"/>
                    <a:pt x="38" y="162"/>
                  </a:cubicBezTo>
                  <a:cubicBezTo>
                    <a:pt x="39" y="160"/>
                    <a:pt x="39" y="159"/>
                    <a:pt x="39" y="156"/>
                  </a:cubicBezTo>
                  <a:cubicBezTo>
                    <a:pt x="39" y="154"/>
                    <a:pt x="38" y="148"/>
                    <a:pt x="37" y="145"/>
                  </a:cubicBezTo>
                  <a:cubicBezTo>
                    <a:pt x="37" y="142"/>
                    <a:pt x="38" y="135"/>
                    <a:pt x="38" y="132"/>
                  </a:cubicBezTo>
                  <a:cubicBezTo>
                    <a:pt x="38" y="129"/>
                    <a:pt x="37" y="116"/>
                    <a:pt x="37" y="116"/>
                  </a:cubicBezTo>
                  <a:cubicBezTo>
                    <a:pt x="37" y="116"/>
                    <a:pt x="37" y="116"/>
                    <a:pt x="36" y="118"/>
                  </a:cubicBezTo>
                  <a:cubicBezTo>
                    <a:pt x="36" y="121"/>
                    <a:pt x="36" y="131"/>
                    <a:pt x="36" y="131"/>
                  </a:cubicBezTo>
                  <a:cubicBezTo>
                    <a:pt x="32" y="134"/>
                    <a:pt x="32" y="134"/>
                    <a:pt x="32" y="134"/>
                  </a:cubicBezTo>
                  <a:cubicBezTo>
                    <a:pt x="32" y="134"/>
                    <a:pt x="31" y="140"/>
                    <a:pt x="30" y="141"/>
                  </a:cubicBezTo>
                  <a:close/>
                </a:path>
              </a:pathLst>
            </a:custGeom>
            <a:solidFill>
              <a:schemeClr val="tx2"/>
            </a:solidFill>
            <a:ln w="9525">
              <a:noFill/>
              <a:round/>
              <a:headEnd/>
              <a:tailEnd/>
            </a:ln>
          </p:spPr>
          <p:txBody>
            <a:bodyPr/>
            <a:lstStyle/>
            <a:p>
              <a:endParaRPr lang="zh-CN" altLang="en-US"/>
            </a:p>
          </p:txBody>
        </p:sp>
        <p:sp>
          <p:nvSpPr>
            <p:cNvPr id="73765" name="Freeform 7"/>
            <p:cNvSpPr>
              <a:spLocks/>
            </p:cNvSpPr>
            <p:nvPr/>
          </p:nvSpPr>
          <p:spPr bwMode="auto">
            <a:xfrm>
              <a:off x="1139" y="1449"/>
              <a:ext cx="119" cy="355"/>
            </a:xfrm>
            <a:custGeom>
              <a:avLst/>
              <a:gdLst>
                <a:gd name="T0" fmla="*/ 0 w 13"/>
                <a:gd name="T1" fmla="*/ 0 h 39"/>
                <a:gd name="T2" fmla="*/ 2147483647 w 13"/>
                <a:gd name="T3" fmla="*/ 2147483647 h 39"/>
                <a:gd name="T4" fmla="*/ 2147483647 w 13"/>
                <a:gd name="T5" fmla="*/ 2147483647 h 39"/>
                <a:gd name="T6" fmla="*/ 2147483647 w 13"/>
                <a:gd name="T7" fmla="*/ 2147483647 h 39"/>
                <a:gd name="T8" fmla="*/ 0 w 13"/>
                <a:gd name="T9" fmla="*/ 0 h 39"/>
                <a:gd name="T10" fmla="*/ 0 60000 65536"/>
                <a:gd name="T11" fmla="*/ 0 60000 65536"/>
                <a:gd name="T12" fmla="*/ 0 60000 65536"/>
                <a:gd name="T13" fmla="*/ 0 60000 65536"/>
                <a:gd name="T14" fmla="*/ 0 60000 65536"/>
                <a:gd name="T15" fmla="*/ 0 w 13"/>
                <a:gd name="T16" fmla="*/ 0 h 39"/>
                <a:gd name="T17" fmla="*/ 13 w 13"/>
                <a:gd name="T18" fmla="*/ 39 h 39"/>
              </a:gdLst>
              <a:ahLst/>
              <a:cxnLst>
                <a:cxn ang="T10">
                  <a:pos x="T0" y="T1"/>
                </a:cxn>
                <a:cxn ang="T11">
                  <a:pos x="T2" y="T3"/>
                </a:cxn>
                <a:cxn ang="T12">
                  <a:pos x="T4" y="T5"/>
                </a:cxn>
                <a:cxn ang="T13">
                  <a:pos x="T6" y="T7"/>
                </a:cxn>
                <a:cxn ang="T14">
                  <a:pos x="T8" y="T9"/>
                </a:cxn>
              </a:cxnLst>
              <a:rect l="T15" t="T16" r="T17" b="T18"/>
              <a:pathLst>
                <a:path w="13" h="39">
                  <a:moveTo>
                    <a:pt x="0" y="0"/>
                  </a:moveTo>
                  <a:cubicBezTo>
                    <a:pt x="5" y="39"/>
                    <a:pt x="5" y="39"/>
                    <a:pt x="5" y="39"/>
                  </a:cubicBezTo>
                  <a:cubicBezTo>
                    <a:pt x="13" y="2"/>
                    <a:pt x="13" y="2"/>
                    <a:pt x="13" y="2"/>
                  </a:cubicBezTo>
                  <a:cubicBezTo>
                    <a:pt x="13" y="2"/>
                    <a:pt x="11" y="7"/>
                    <a:pt x="7" y="6"/>
                  </a:cubicBezTo>
                  <a:cubicBezTo>
                    <a:pt x="3" y="5"/>
                    <a:pt x="0" y="0"/>
                    <a:pt x="0" y="0"/>
                  </a:cubicBezTo>
                  <a:close/>
                </a:path>
              </a:pathLst>
            </a:custGeom>
            <a:solidFill>
              <a:srgbClr val="FFFFFF"/>
            </a:solidFill>
            <a:ln w="9525">
              <a:noFill/>
              <a:round/>
              <a:headEnd/>
              <a:tailEnd/>
            </a:ln>
          </p:spPr>
          <p:txBody>
            <a:bodyPr/>
            <a:lstStyle/>
            <a:p>
              <a:endParaRPr lang="zh-CN" altLang="en-US"/>
            </a:p>
          </p:txBody>
        </p:sp>
        <p:sp>
          <p:nvSpPr>
            <p:cNvPr id="73766" name="Freeform 8"/>
            <p:cNvSpPr>
              <a:spLocks/>
            </p:cNvSpPr>
            <p:nvPr/>
          </p:nvSpPr>
          <p:spPr bwMode="auto">
            <a:xfrm>
              <a:off x="1176" y="1503"/>
              <a:ext cx="45" cy="301"/>
            </a:xfrm>
            <a:custGeom>
              <a:avLst/>
              <a:gdLst>
                <a:gd name="T0" fmla="*/ 2147483647 w 5"/>
                <a:gd name="T1" fmla="*/ 2147483647 h 33"/>
                <a:gd name="T2" fmla="*/ 2147483647 w 5"/>
                <a:gd name="T3" fmla="*/ 0 h 33"/>
                <a:gd name="T4" fmla="*/ 2147483647 w 5"/>
                <a:gd name="T5" fmla="*/ 2147483647 h 33"/>
                <a:gd name="T6" fmla="*/ 2147483647 w 5"/>
                <a:gd name="T7" fmla="*/ 2147483647 h 33"/>
                <a:gd name="T8" fmla="*/ 0 w 5"/>
                <a:gd name="T9" fmla="*/ 2147483647 h 33"/>
                <a:gd name="T10" fmla="*/ 2147483647 w 5"/>
                <a:gd name="T11" fmla="*/ 2147483647 h 33"/>
                <a:gd name="T12" fmla="*/ 2147483647 w 5"/>
                <a:gd name="T13" fmla="*/ 2147483647 h 33"/>
                <a:gd name="T14" fmla="*/ 2147483647 w 5"/>
                <a:gd name="T15" fmla="*/ 2147483647 h 33"/>
                <a:gd name="T16" fmla="*/ 2147483647 w 5"/>
                <a:gd name="T17" fmla="*/ 2147483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3"/>
                <a:gd name="T29" fmla="*/ 5 w 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3">
                  <a:moveTo>
                    <a:pt x="5" y="2"/>
                  </a:moveTo>
                  <a:cubicBezTo>
                    <a:pt x="5" y="1"/>
                    <a:pt x="4" y="0"/>
                    <a:pt x="3" y="0"/>
                  </a:cubicBezTo>
                  <a:cubicBezTo>
                    <a:pt x="2" y="0"/>
                    <a:pt x="1" y="1"/>
                    <a:pt x="1" y="2"/>
                  </a:cubicBezTo>
                  <a:cubicBezTo>
                    <a:pt x="1" y="2"/>
                    <a:pt x="2" y="3"/>
                    <a:pt x="2" y="3"/>
                  </a:cubicBezTo>
                  <a:cubicBezTo>
                    <a:pt x="1" y="5"/>
                    <a:pt x="1" y="10"/>
                    <a:pt x="0" y="16"/>
                  </a:cubicBezTo>
                  <a:cubicBezTo>
                    <a:pt x="0" y="24"/>
                    <a:pt x="1" y="33"/>
                    <a:pt x="1" y="33"/>
                  </a:cubicBezTo>
                  <a:cubicBezTo>
                    <a:pt x="1" y="33"/>
                    <a:pt x="4" y="24"/>
                    <a:pt x="4" y="16"/>
                  </a:cubicBezTo>
                  <a:cubicBezTo>
                    <a:pt x="5" y="10"/>
                    <a:pt x="5" y="5"/>
                    <a:pt x="4" y="3"/>
                  </a:cubicBezTo>
                  <a:cubicBezTo>
                    <a:pt x="5" y="3"/>
                    <a:pt x="5" y="2"/>
                    <a:pt x="5" y="2"/>
                  </a:cubicBezTo>
                  <a:close/>
                </a:path>
              </a:pathLst>
            </a:custGeom>
            <a:solidFill>
              <a:schemeClr val="tx1"/>
            </a:solidFill>
            <a:ln w="9525">
              <a:noFill/>
              <a:round/>
              <a:headEnd/>
              <a:tailEnd/>
            </a:ln>
          </p:spPr>
          <p:txBody>
            <a:bodyPr/>
            <a:lstStyle/>
            <a:p>
              <a:endParaRPr lang="zh-CN" altLang="en-US"/>
            </a:p>
          </p:txBody>
        </p:sp>
        <p:sp>
          <p:nvSpPr>
            <p:cNvPr id="73767" name="Freeform 9"/>
            <p:cNvSpPr>
              <a:spLocks/>
            </p:cNvSpPr>
            <p:nvPr/>
          </p:nvSpPr>
          <p:spPr bwMode="auto">
            <a:xfrm>
              <a:off x="1167" y="1503"/>
              <a:ext cx="45" cy="37"/>
            </a:xfrm>
            <a:custGeom>
              <a:avLst/>
              <a:gdLst>
                <a:gd name="T0" fmla="*/ 0 w 5"/>
                <a:gd name="T1" fmla="*/ 2147483647 h 4"/>
                <a:gd name="T2" fmla="*/ 2147483647 w 5"/>
                <a:gd name="T3" fmla="*/ 0 h 4"/>
                <a:gd name="T4" fmla="*/ 2147483647 w 5"/>
                <a:gd name="T5" fmla="*/ 0 h 4"/>
                <a:gd name="T6" fmla="*/ 2147483647 w 5"/>
                <a:gd name="T7" fmla="*/ 0 h 4"/>
                <a:gd name="T8" fmla="*/ 2147483647 w 5"/>
                <a:gd name="T9" fmla="*/ 2147483647 h 4"/>
                <a:gd name="T10" fmla="*/ 2147483647 w 5"/>
                <a:gd name="T11" fmla="*/ 2147483647 h 4"/>
                <a:gd name="T12" fmla="*/ 2147483647 w 5"/>
                <a:gd name="T13" fmla="*/ 2147483647 h 4"/>
                <a:gd name="T14" fmla="*/ 2147483647 w 5"/>
                <a:gd name="T15" fmla="*/ 2147483647 h 4"/>
                <a:gd name="T16" fmla="*/ 2147483647 w 5"/>
                <a:gd name="T17" fmla="*/ 2147483647 h 4"/>
                <a:gd name="T18" fmla="*/ 0 w 5"/>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4"/>
                <a:gd name="T32" fmla="*/ 5 w 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4">
                  <a:moveTo>
                    <a:pt x="0" y="4"/>
                  </a:moveTo>
                  <a:cubicBezTo>
                    <a:pt x="0" y="2"/>
                    <a:pt x="3" y="0"/>
                    <a:pt x="5" y="0"/>
                  </a:cubicBezTo>
                  <a:cubicBezTo>
                    <a:pt x="5" y="0"/>
                    <a:pt x="5" y="0"/>
                    <a:pt x="5" y="0"/>
                  </a:cubicBezTo>
                  <a:cubicBezTo>
                    <a:pt x="5" y="0"/>
                    <a:pt x="5" y="0"/>
                    <a:pt x="5" y="0"/>
                  </a:cubicBezTo>
                  <a:cubicBezTo>
                    <a:pt x="4" y="0"/>
                    <a:pt x="3" y="1"/>
                    <a:pt x="2" y="1"/>
                  </a:cubicBezTo>
                  <a:cubicBezTo>
                    <a:pt x="2" y="1"/>
                    <a:pt x="2" y="1"/>
                    <a:pt x="2" y="1"/>
                  </a:cubicBezTo>
                  <a:cubicBezTo>
                    <a:pt x="1" y="2"/>
                    <a:pt x="1" y="3"/>
                    <a:pt x="1" y="4"/>
                  </a:cubicBezTo>
                  <a:cubicBezTo>
                    <a:pt x="1" y="4"/>
                    <a:pt x="1" y="4"/>
                    <a:pt x="1" y="4"/>
                  </a:cubicBezTo>
                  <a:cubicBezTo>
                    <a:pt x="1" y="4"/>
                    <a:pt x="1" y="4"/>
                    <a:pt x="1" y="4"/>
                  </a:cubicBezTo>
                  <a:cubicBezTo>
                    <a:pt x="0" y="4"/>
                    <a:pt x="0" y="4"/>
                    <a:pt x="0" y="4"/>
                  </a:cubicBezTo>
                  <a:close/>
                </a:path>
              </a:pathLst>
            </a:custGeom>
            <a:solidFill>
              <a:schemeClr val="tx1"/>
            </a:solidFill>
            <a:ln w="9525">
              <a:noFill/>
              <a:round/>
              <a:headEnd/>
              <a:tailEnd/>
            </a:ln>
          </p:spPr>
          <p:txBody>
            <a:bodyPr/>
            <a:lstStyle/>
            <a:p>
              <a:endParaRPr lang="zh-CN" altLang="en-US"/>
            </a:p>
          </p:txBody>
        </p:sp>
        <p:sp>
          <p:nvSpPr>
            <p:cNvPr id="73768" name="Freeform 10"/>
            <p:cNvSpPr>
              <a:spLocks/>
            </p:cNvSpPr>
            <p:nvPr/>
          </p:nvSpPr>
          <p:spPr bwMode="auto">
            <a:xfrm>
              <a:off x="1212" y="1503"/>
              <a:ext cx="27" cy="46"/>
            </a:xfrm>
            <a:custGeom>
              <a:avLst/>
              <a:gdLst>
                <a:gd name="T0" fmla="*/ 2147483647 w 3"/>
                <a:gd name="T1" fmla="*/ 2147483647 h 5"/>
                <a:gd name="T2" fmla="*/ 0 w 3"/>
                <a:gd name="T3" fmla="*/ 0 h 5"/>
                <a:gd name="T4" fmla="*/ 0 w 3"/>
                <a:gd name="T5" fmla="*/ 0 h 5"/>
                <a:gd name="T6" fmla="*/ 0 w 3"/>
                <a:gd name="T7" fmla="*/ 0 h 5"/>
                <a:gd name="T8" fmla="*/ 2147483647 w 3"/>
                <a:gd name="T9" fmla="*/ 2147483647 h 5"/>
                <a:gd name="T10" fmla="*/ 2147483647 w 3"/>
                <a:gd name="T11" fmla="*/ 2147483647 h 5"/>
                <a:gd name="T12" fmla="*/ 2147483647 w 3"/>
                <a:gd name="T13" fmla="*/ 2147483647 h 5"/>
                <a:gd name="T14" fmla="*/ 2147483647 w 3"/>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3" y="5"/>
                  </a:moveTo>
                  <a:cubicBezTo>
                    <a:pt x="3" y="2"/>
                    <a:pt x="1" y="0"/>
                    <a:pt x="0" y="0"/>
                  </a:cubicBezTo>
                  <a:cubicBezTo>
                    <a:pt x="0" y="0"/>
                    <a:pt x="0" y="0"/>
                    <a:pt x="0" y="0"/>
                  </a:cubicBezTo>
                  <a:cubicBezTo>
                    <a:pt x="0" y="0"/>
                    <a:pt x="0" y="0"/>
                    <a:pt x="0" y="0"/>
                  </a:cubicBezTo>
                  <a:cubicBezTo>
                    <a:pt x="2" y="0"/>
                    <a:pt x="3" y="2"/>
                    <a:pt x="3" y="5"/>
                  </a:cubicBezTo>
                  <a:cubicBezTo>
                    <a:pt x="3" y="5"/>
                    <a:pt x="3" y="5"/>
                    <a:pt x="3" y="5"/>
                  </a:cubicBezTo>
                  <a:cubicBezTo>
                    <a:pt x="3" y="5"/>
                    <a:pt x="3" y="5"/>
                    <a:pt x="3" y="5"/>
                  </a:cubicBezTo>
                  <a:cubicBezTo>
                    <a:pt x="3" y="5"/>
                    <a:pt x="3" y="5"/>
                    <a:pt x="3" y="5"/>
                  </a:cubicBezTo>
                  <a:close/>
                </a:path>
              </a:pathLst>
            </a:custGeom>
            <a:solidFill>
              <a:schemeClr val="tx1"/>
            </a:solidFill>
            <a:ln w="9525">
              <a:noFill/>
              <a:round/>
              <a:headEnd/>
              <a:tailEnd/>
            </a:ln>
          </p:spPr>
          <p:txBody>
            <a:bodyPr/>
            <a:lstStyle/>
            <a:p>
              <a:endParaRPr lang="zh-CN" altLang="en-US"/>
            </a:p>
          </p:txBody>
        </p:sp>
        <p:sp>
          <p:nvSpPr>
            <p:cNvPr id="73769" name="Freeform 11"/>
            <p:cNvSpPr>
              <a:spLocks/>
            </p:cNvSpPr>
            <p:nvPr/>
          </p:nvSpPr>
          <p:spPr bwMode="auto">
            <a:xfrm>
              <a:off x="1239" y="1513"/>
              <a:ext cx="19" cy="36"/>
            </a:xfrm>
            <a:custGeom>
              <a:avLst/>
              <a:gdLst>
                <a:gd name="T0" fmla="*/ 0 w 13"/>
                <a:gd name="T1" fmla="*/ 2147483647 h 25"/>
                <a:gd name="T2" fmla="*/ 2147483647 w 13"/>
                <a:gd name="T3" fmla="*/ 0 h 25"/>
                <a:gd name="T4" fmla="*/ 2147483647 w 13"/>
                <a:gd name="T5" fmla="*/ 0 h 25"/>
                <a:gd name="T6" fmla="*/ 0 w 13"/>
                <a:gd name="T7" fmla="*/ 2147483647 h 25"/>
                <a:gd name="T8" fmla="*/ 0 w 13"/>
                <a:gd name="T9" fmla="*/ 2147483647 h 25"/>
                <a:gd name="T10" fmla="*/ 0 w 13"/>
                <a:gd name="T11" fmla="*/ 2147483647 h 25"/>
                <a:gd name="T12" fmla="*/ 0 60000 65536"/>
                <a:gd name="T13" fmla="*/ 0 60000 65536"/>
                <a:gd name="T14" fmla="*/ 0 60000 65536"/>
                <a:gd name="T15" fmla="*/ 0 60000 65536"/>
                <a:gd name="T16" fmla="*/ 0 60000 65536"/>
                <a:gd name="T17" fmla="*/ 0 60000 65536"/>
                <a:gd name="T18" fmla="*/ 0 w 13"/>
                <a:gd name="T19" fmla="*/ 0 h 25"/>
                <a:gd name="T20" fmla="*/ 13 w 1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 h="25">
                  <a:moveTo>
                    <a:pt x="0" y="19"/>
                  </a:moveTo>
                  <a:lnTo>
                    <a:pt x="7" y="0"/>
                  </a:lnTo>
                  <a:lnTo>
                    <a:pt x="13" y="0"/>
                  </a:lnTo>
                  <a:lnTo>
                    <a:pt x="0" y="25"/>
                  </a:lnTo>
                  <a:lnTo>
                    <a:pt x="0" y="19"/>
                  </a:lnTo>
                  <a:close/>
                </a:path>
              </a:pathLst>
            </a:custGeom>
            <a:solidFill>
              <a:schemeClr val="tx1"/>
            </a:solidFill>
            <a:ln w="9525">
              <a:noFill/>
              <a:round/>
              <a:headEnd/>
              <a:tailEnd/>
            </a:ln>
          </p:spPr>
          <p:txBody>
            <a:bodyPr/>
            <a:lstStyle/>
            <a:p>
              <a:endParaRPr lang="zh-CN" altLang="en-US"/>
            </a:p>
          </p:txBody>
        </p:sp>
        <p:sp>
          <p:nvSpPr>
            <p:cNvPr id="73770" name="Freeform 12"/>
            <p:cNvSpPr>
              <a:spLocks/>
            </p:cNvSpPr>
            <p:nvPr/>
          </p:nvSpPr>
          <p:spPr bwMode="auto">
            <a:xfrm>
              <a:off x="1139" y="1503"/>
              <a:ext cx="37" cy="37"/>
            </a:xfrm>
            <a:custGeom>
              <a:avLst/>
              <a:gdLst>
                <a:gd name="T0" fmla="*/ 0 w 26"/>
                <a:gd name="T1" fmla="*/ 0 h 26"/>
                <a:gd name="T2" fmla="*/ 2147483647 w 26"/>
                <a:gd name="T3" fmla="*/ 0 h 26"/>
                <a:gd name="T4" fmla="*/ 2147483647 w 26"/>
                <a:gd name="T5" fmla="*/ 2147483647 h 26"/>
                <a:gd name="T6" fmla="*/ 2147483647 w 26"/>
                <a:gd name="T7" fmla="*/ 2147483647 h 26"/>
                <a:gd name="T8" fmla="*/ 0 w 26"/>
                <a:gd name="T9" fmla="*/ 0 h 26"/>
                <a:gd name="T10" fmla="*/ 0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0" y="0"/>
                  </a:moveTo>
                  <a:lnTo>
                    <a:pt x="7" y="0"/>
                  </a:lnTo>
                  <a:lnTo>
                    <a:pt x="26" y="26"/>
                  </a:lnTo>
                  <a:lnTo>
                    <a:pt x="20" y="26"/>
                  </a:lnTo>
                  <a:lnTo>
                    <a:pt x="0" y="0"/>
                  </a:lnTo>
                  <a:close/>
                </a:path>
              </a:pathLst>
            </a:custGeom>
            <a:solidFill>
              <a:schemeClr val="tx1"/>
            </a:solidFill>
            <a:ln w="9525">
              <a:noFill/>
              <a:round/>
              <a:headEnd/>
              <a:tailEnd/>
            </a:ln>
          </p:spPr>
          <p:txBody>
            <a:bodyPr/>
            <a:lstStyle/>
            <a:p>
              <a:endParaRPr lang="zh-CN" altLang="en-US"/>
            </a:p>
          </p:txBody>
        </p:sp>
        <p:sp>
          <p:nvSpPr>
            <p:cNvPr id="73771" name="Freeform 13"/>
            <p:cNvSpPr>
              <a:spLocks/>
            </p:cNvSpPr>
            <p:nvPr/>
          </p:nvSpPr>
          <p:spPr bwMode="auto">
            <a:xfrm>
              <a:off x="801" y="2771"/>
              <a:ext cx="576" cy="1375"/>
            </a:xfrm>
            <a:custGeom>
              <a:avLst/>
              <a:gdLst>
                <a:gd name="T0" fmla="*/ 2147483647 w 63"/>
                <a:gd name="T1" fmla="*/ 2147483647 h 151"/>
                <a:gd name="T2" fmla="*/ 2147483647 w 63"/>
                <a:gd name="T3" fmla="*/ 2147483647 h 151"/>
                <a:gd name="T4" fmla="*/ 2147483647 w 63"/>
                <a:gd name="T5" fmla="*/ 2147483647 h 151"/>
                <a:gd name="T6" fmla="*/ 2147483647 w 63"/>
                <a:gd name="T7" fmla="*/ 2147483647 h 151"/>
                <a:gd name="T8" fmla="*/ 2147483647 w 63"/>
                <a:gd name="T9" fmla="*/ 2147483647 h 151"/>
                <a:gd name="T10" fmla="*/ 2147483647 w 63"/>
                <a:gd name="T11" fmla="*/ 0 h 151"/>
                <a:gd name="T12" fmla="*/ 2147483647 w 63"/>
                <a:gd name="T13" fmla="*/ 2147483647 h 151"/>
                <a:gd name="T14" fmla="*/ 2147483647 w 63"/>
                <a:gd name="T15" fmla="*/ 2147483647 h 151"/>
                <a:gd name="T16" fmla="*/ 2147483647 w 63"/>
                <a:gd name="T17" fmla="*/ 2147483647 h 151"/>
                <a:gd name="T18" fmla="*/ 2147483647 w 63"/>
                <a:gd name="T19" fmla="*/ 2147483647 h 151"/>
                <a:gd name="T20" fmla="*/ 2147483647 w 63"/>
                <a:gd name="T21" fmla="*/ 2147483647 h 151"/>
                <a:gd name="T22" fmla="*/ 2147483647 w 63"/>
                <a:gd name="T23" fmla="*/ 2147483647 h 151"/>
                <a:gd name="T24" fmla="*/ 2147483647 w 63"/>
                <a:gd name="T25" fmla="*/ 2147483647 h 151"/>
                <a:gd name="T26" fmla="*/ 2147483647 w 63"/>
                <a:gd name="T27" fmla="*/ 2147483647 h 151"/>
                <a:gd name="T28" fmla="*/ 0 w 63"/>
                <a:gd name="T29" fmla="*/ 2147483647 h 151"/>
                <a:gd name="T30" fmla="*/ 2147483647 w 63"/>
                <a:gd name="T31" fmla="*/ 2147483647 h 151"/>
                <a:gd name="T32" fmla="*/ 2147483647 w 63"/>
                <a:gd name="T33" fmla="*/ 2147483647 h 151"/>
                <a:gd name="T34" fmla="*/ 2147483647 w 63"/>
                <a:gd name="T35" fmla="*/ 2147483647 h 151"/>
                <a:gd name="T36" fmla="*/ 2147483647 w 63"/>
                <a:gd name="T37" fmla="*/ 2147483647 h 151"/>
                <a:gd name="T38" fmla="*/ 2147483647 w 63"/>
                <a:gd name="T39" fmla="*/ 2147483647 h 151"/>
                <a:gd name="T40" fmla="*/ 2147483647 w 63"/>
                <a:gd name="T41" fmla="*/ 2147483647 h 151"/>
                <a:gd name="T42" fmla="*/ 2147483647 w 63"/>
                <a:gd name="T43" fmla="*/ 2147483647 h 151"/>
                <a:gd name="T44" fmla="*/ 2147483647 w 63"/>
                <a:gd name="T45" fmla="*/ 2147483647 h 151"/>
                <a:gd name="T46" fmla="*/ 2147483647 w 63"/>
                <a:gd name="T47" fmla="*/ 2147483647 h 151"/>
                <a:gd name="T48" fmla="*/ 2147483647 w 63"/>
                <a:gd name="T49" fmla="*/ 2147483647 h 151"/>
                <a:gd name="T50" fmla="*/ 2147483647 w 63"/>
                <a:gd name="T51" fmla="*/ 2147483647 h 151"/>
                <a:gd name="T52" fmla="*/ 2147483647 w 63"/>
                <a:gd name="T53" fmla="*/ 2147483647 h 151"/>
                <a:gd name="T54" fmla="*/ 2147483647 w 63"/>
                <a:gd name="T55" fmla="*/ 2147483647 h 151"/>
                <a:gd name="T56" fmla="*/ 2147483647 w 63"/>
                <a:gd name="T57" fmla="*/ 2147483647 h 151"/>
                <a:gd name="T58" fmla="*/ 2147483647 w 63"/>
                <a:gd name="T59" fmla="*/ 2147483647 h 151"/>
                <a:gd name="T60" fmla="*/ 2147483647 w 63"/>
                <a:gd name="T61" fmla="*/ 2147483647 h 151"/>
                <a:gd name="T62" fmla="*/ 2147483647 w 63"/>
                <a:gd name="T63" fmla="*/ 2147483647 h 151"/>
                <a:gd name="T64" fmla="*/ 2147483647 w 63"/>
                <a:gd name="T65" fmla="*/ 2147483647 h 151"/>
                <a:gd name="T66" fmla="*/ 2147483647 w 63"/>
                <a:gd name="T67" fmla="*/ 2147483647 h 151"/>
                <a:gd name="T68" fmla="*/ 2147483647 w 63"/>
                <a:gd name="T69" fmla="*/ 2147483647 h 151"/>
                <a:gd name="T70" fmla="*/ 2147483647 w 63"/>
                <a:gd name="T71" fmla="*/ 2147483647 h 151"/>
                <a:gd name="T72" fmla="*/ 2147483647 w 63"/>
                <a:gd name="T73" fmla="*/ 2147483647 h 151"/>
                <a:gd name="T74" fmla="*/ 2147483647 w 63"/>
                <a:gd name="T75" fmla="*/ 2147483647 h 151"/>
                <a:gd name="T76" fmla="*/ 2147483647 w 63"/>
                <a:gd name="T77" fmla="*/ 2147483647 h 151"/>
                <a:gd name="T78" fmla="*/ 2147483647 w 63"/>
                <a:gd name="T79" fmla="*/ 2147483647 h 151"/>
                <a:gd name="T80" fmla="*/ 2147483647 w 63"/>
                <a:gd name="T81" fmla="*/ 2147483647 h 151"/>
                <a:gd name="T82" fmla="*/ 2147483647 w 63"/>
                <a:gd name="T83" fmla="*/ 2147483647 h 151"/>
                <a:gd name="T84" fmla="*/ 2147483647 w 63"/>
                <a:gd name="T85" fmla="*/ 2147483647 h 151"/>
                <a:gd name="T86" fmla="*/ 2147483647 w 63"/>
                <a:gd name="T87" fmla="*/ 2147483647 h 151"/>
                <a:gd name="T88" fmla="*/ 2147483647 w 63"/>
                <a:gd name="T89" fmla="*/ 2147483647 h 151"/>
                <a:gd name="T90" fmla="*/ 2147483647 w 63"/>
                <a:gd name="T91" fmla="*/ 2147483647 h 151"/>
                <a:gd name="T92" fmla="*/ 2147483647 w 63"/>
                <a:gd name="T93" fmla="*/ 2147483647 h 151"/>
                <a:gd name="T94" fmla="*/ 2147483647 w 63"/>
                <a:gd name="T95" fmla="*/ 2147483647 h 151"/>
                <a:gd name="T96" fmla="*/ 2147483647 w 63"/>
                <a:gd name="T97" fmla="*/ 2147483647 h 151"/>
                <a:gd name="T98" fmla="*/ 2147483647 w 63"/>
                <a:gd name="T99" fmla="*/ 2147483647 h 151"/>
                <a:gd name="T100" fmla="*/ 2147483647 w 63"/>
                <a:gd name="T101" fmla="*/ 2147483647 h 151"/>
                <a:gd name="T102" fmla="*/ 2147483647 w 63"/>
                <a:gd name="T103" fmla="*/ 2147483647 h 151"/>
                <a:gd name="T104" fmla="*/ 2147483647 w 63"/>
                <a:gd name="T105" fmla="*/ 2147483647 h 151"/>
                <a:gd name="T106" fmla="*/ 2147483647 w 63"/>
                <a:gd name="T107" fmla="*/ 2147483647 h 151"/>
                <a:gd name="T108" fmla="*/ 2147483647 w 63"/>
                <a:gd name="T109" fmla="*/ 2147483647 h 151"/>
                <a:gd name="T110" fmla="*/ 2147483647 w 63"/>
                <a:gd name="T111" fmla="*/ 2147483647 h 151"/>
                <a:gd name="T112" fmla="*/ 2147483647 w 63"/>
                <a:gd name="T113" fmla="*/ 2147483647 h 151"/>
                <a:gd name="T114" fmla="*/ 2147483647 w 63"/>
                <a:gd name="T115" fmla="*/ 2147483647 h 1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
                <a:gd name="T175" fmla="*/ 0 h 151"/>
                <a:gd name="T176" fmla="*/ 63 w 63"/>
                <a:gd name="T177" fmla="*/ 151 h 1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 h="151">
                  <a:moveTo>
                    <a:pt x="30" y="26"/>
                  </a:moveTo>
                  <a:cubicBezTo>
                    <a:pt x="30" y="26"/>
                    <a:pt x="30" y="20"/>
                    <a:pt x="30" y="19"/>
                  </a:cubicBezTo>
                  <a:cubicBezTo>
                    <a:pt x="31" y="18"/>
                    <a:pt x="31" y="15"/>
                    <a:pt x="31" y="14"/>
                  </a:cubicBezTo>
                  <a:cubicBezTo>
                    <a:pt x="31" y="12"/>
                    <a:pt x="30" y="11"/>
                    <a:pt x="31" y="9"/>
                  </a:cubicBezTo>
                  <a:cubicBezTo>
                    <a:pt x="32" y="8"/>
                    <a:pt x="35" y="3"/>
                    <a:pt x="35" y="3"/>
                  </a:cubicBezTo>
                  <a:cubicBezTo>
                    <a:pt x="36" y="2"/>
                    <a:pt x="36" y="0"/>
                    <a:pt x="35" y="0"/>
                  </a:cubicBezTo>
                  <a:cubicBezTo>
                    <a:pt x="33" y="0"/>
                    <a:pt x="27" y="0"/>
                    <a:pt x="26" y="1"/>
                  </a:cubicBezTo>
                  <a:cubicBezTo>
                    <a:pt x="25" y="3"/>
                    <a:pt x="23" y="3"/>
                    <a:pt x="22" y="4"/>
                  </a:cubicBezTo>
                  <a:cubicBezTo>
                    <a:pt x="21" y="4"/>
                    <a:pt x="21" y="6"/>
                    <a:pt x="21" y="7"/>
                  </a:cubicBezTo>
                  <a:cubicBezTo>
                    <a:pt x="21" y="8"/>
                    <a:pt x="18" y="9"/>
                    <a:pt x="18" y="9"/>
                  </a:cubicBezTo>
                  <a:cubicBezTo>
                    <a:pt x="18" y="9"/>
                    <a:pt x="17" y="14"/>
                    <a:pt x="17" y="15"/>
                  </a:cubicBezTo>
                  <a:cubicBezTo>
                    <a:pt x="17" y="17"/>
                    <a:pt x="18" y="34"/>
                    <a:pt x="18" y="34"/>
                  </a:cubicBezTo>
                  <a:cubicBezTo>
                    <a:pt x="18" y="34"/>
                    <a:pt x="3" y="39"/>
                    <a:pt x="1" y="40"/>
                  </a:cubicBezTo>
                  <a:cubicBezTo>
                    <a:pt x="0" y="41"/>
                    <a:pt x="2" y="45"/>
                    <a:pt x="3" y="46"/>
                  </a:cubicBezTo>
                  <a:cubicBezTo>
                    <a:pt x="3" y="47"/>
                    <a:pt x="0" y="47"/>
                    <a:pt x="0" y="50"/>
                  </a:cubicBezTo>
                  <a:cubicBezTo>
                    <a:pt x="1" y="52"/>
                    <a:pt x="3" y="65"/>
                    <a:pt x="5" y="65"/>
                  </a:cubicBezTo>
                  <a:cubicBezTo>
                    <a:pt x="7" y="66"/>
                    <a:pt x="10" y="66"/>
                    <a:pt x="12" y="66"/>
                  </a:cubicBezTo>
                  <a:cubicBezTo>
                    <a:pt x="13" y="66"/>
                    <a:pt x="13" y="66"/>
                    <a:pt x="14" y="66"/>
                  </a:cubicBezTo>
                  <a:cubicBezTo>
                    <a:pt x="15" y="67"/>
                    <a:pt x="16" y="67"/>
                    <a:pt x="16" y="68"/>
                  </a:cubicBezTo>
                  <a:cubicBezTo>
                    <a:pt x="16" y="68"/>
                    <a:pt x="15" y="70"/>
                    <a:pt x="15" y="71"/>
                  </a:cubicBezTo>
                  <a:cubicBezTo>
                    <a:pt x="16" y="72"/>
                    <a:pt x="13" y="72"/>
                    <a:pt x="13" y="73"/>
                  </a:cubicBezTo>
                  <a:cubicBezTo>
                    <a:pt x="13" y="74"/>
                    <a:pt x="14" y="89"/>
                    <a:pt x="14" y="91"/>
                  </a:cubicBezTo>
                  <a:cubicBezTo>
                    <a:pt x="14" y="93"/>
                    <a:pt x="13" y="99"/>
                    <a:pt x="14" y="103"/>
                  </a:cubicBezTo>
                  <a:cubicBezTo>
                    <a:pt x="15" y="106"/>
                    <a:pt x="17" y="113"/>
                    <a:pt x="17" y="115"/>
                  </a:cubicBezTo>
                  <a:cubicBezTo>
                    <a:pt x="17" y="116"/>
                    <a:pt x="19" y="120"/>
                    <a:pt x="19" y="122"/>
                  </a:cubicBezTo>
                  <a:cubicBezTo>
                    <a:pt x="19" y="123"/>
                    <a:pt x="20" y="123"/>
                    <a:pt x="21" y="124"/>
                  </a:cubicBezTo>
                  <a:cubicBezTo>
                    <a:pt x="22" y="124"/>
                    <a:pt x="31" y="127"/>
                    <a:pt x="32" y="127"/>
                  </a:cubicBezTo>
                  <a:cubicBezTo>
                    <a:pt x="33" y="128"/>
                    <a:pt x="36" y="129"/>
                    <a:pt x="36" y="130"/>
                  </a:cubicBezTo>
                  <a:cubicBezTo>
                    <a:pt x="37" y="130"/>
                    <a:pt x="37" y="130"/>
                    <a:pt x="38" y="131"/>
                  </a:cubicBezTo>
                  <a:cubicBezTo>
                    <a:pt x="38" y="131"/>
                    <a:pt x="37" y="134"/>
                    <a:pt x="37" y="135"/>
                  </a:cubicBezTo>
                  <a:cubicBezTo>
                    <a:pt x="37" y="135"/>
                    <a:pt x="33" y="148"/>
                    <a:pt x="43" y="149"/>
                  </a:cubicBezTo>
                  <a:cubicBezTo>
                    <a:pt x="43" y="149"/>
                    <a:pt x="53" y="151"/>
                    <a:pt x="53" y="140"/>
                  </a:cubicBezTo>
                  <a:cubicBezTo>
                    <a:pt x="53" y="139"/>
                    <a:pt x="52" y="134"/>
                    <a:pt x="50" y="132"/>
                  </a:cubicBezTo>
                  <a:cubicBezTo>
                    <a:pt x="49" y="131"/>
                    <a:pt x="49" y="128"/>
                    <a:pt x="49" y="128"/>
                  </a:cubicBezTo>
                  <a:cubicBezTo>
                    <a:pt x="51" y="125"/>
                    <a:pt x="56" y="122"/>
                    <a:pt x="57" y="121"/>
                  </a:cubicBezTo>
                  <a:cubicBezTo>
                    <a:pt x="57" y="121"/>
                    <a:pt x="61" y="120"/>
                    <a:pt x="61" y="117"/>
                  </a:cubicBezTo>
                  <a:cubicBezTo>
                    <a:pt x="61" y="114"/>
                    <a:pt x="61" y="107"/>
                    <a:pt x="62" y="105"/>
                  </a:cubicBezTo>
                  <a:cubicBezTo>
                    <a:pt x="62" y="104"/>
                    <a:pt x="63" y="101"/>
                    <a:pt x="63" y="99"/>
                  </a:cubicBezTo>
                  <a:cubicBezTo>
                    <a:pt x="63" y="98"/>
                    <a:pt x="63" y="89"/>
                    <a:pt x="62" y="87"/>
                  </a:cubicBezTo>
                  <a:cubicBezTo>
                    <a:pt x="61" y="85"/>
                    <a:pt x="58" y="76"/>
                    <a:pt x="57" y="74"/>
                  </a:cubicBezTo>
                  <a:cubicBezTo>
                    <a:pt x="57" y="72"/>
                    <a:pt x="55" y="59"/>
                    <a:pt x="55" y="56"/>
                  </a:cubicBezTo>
                  <a:cubicBezTo>
                    <a:pt x="55" y="54"/>
                    <a:pt x="54" y="38"/>
                    <a:pt x="53" y="35"/>
                  </a:cubicBezTo>
                  <a:cubicBezTo>
                    <a:pt x="53" y="31"/>
                    <a:pt x="52" y="25"/>
                    <a:pt x="52" y="23"/>
                  </a:cubicBezTo>
                  <a:cubicBezTo>
                    <a:pt x="52" y="21"/>
                    <a:pt x="51" y="13"/>
                    <a:pt x="51" y="12"/>
                  </a:cubicBezTo>
                  <a:cubicBezTo>
                    <a:pt x="51" y="11"/>
                    <a:pt x="51" y="10"/>
                    <a:pt x="52" y="9"/>
                  </a:cubicBezTo>
                  <a:cubicBezTo>
                    <a:pt x="53" y="8"/>
                    <a:pt x="56" y="6"/>
                    <a:pt x="56" y="6"/>
                  </a:cubicBezTo>
                  <a:cubicBezTo>
                    <a:pt x="57" y="5"/>
                    <a:pt x="59" y="4"/>
                    <a:pt x="58" y="3"/>
                  </a:cubicBezTo>
                  <a:cubicBezTo>
                    <a:pt x="57" y="3"/>
                    <a:pt x="53" y="2"/>
                    <a:pt x="51" y="3"/>
                  </a:cubicBezTo>
                  <a:cubicBezTo>
                    <a:pt x="48" y="4"/>
                    <a:pt x="45" y="5"/>
                    <a:pt x="44" y="5"/>
                  </a:cubicBezTo>
                  <a:cubicBezTo>
                    <a:pt x="42" y="5"/>
                    <a:pt x="38" y="5"/>
                    <a:pt x="38" y="7"/>
                  </a:cubicBezTo>
                  <a:cubicBezTo>
                    <a:pt x="39" y="10"/>
                    <a:pt x="39" y="10"/>
                    <a:pt x="39" y="13"/>
                  </a:cubicBezTo>
                  <a:cubicBezTo>
                    <a:pt x="39" y="15"/>
                    <a:pt x="38" y="20"/>
                    <a:pt x="37" y="22"/>
                  </a:cubicBezTo>
                  <a:cubicBezTo>
                    <a:pt x="37" y="25"/>
                    <a:pt x="38" y="32"/>
                    <a:pt x="38" y="34"/>
                  </a:cubicBezTo>
                  <a:cubicBezTo>
                    <a:pt x="38" y="37"/>
                    <a:pt x="37" y="48"/>
                    <a:pt x="37" y="48"/>
                  </a:cubicBezTo>
                  <a:cubicBezTo>
                    <a:pt x="37" y="48"/>
                    <a:pt x="37" y="48"/>
                    <a:pt x="36" y="46"/>
                  </a:cubicBezTo>
                  <a:cubicBezTo>
                    <a:pt x="36" y="44"/>
                    <a:pt x="36" y="35"/>
                    <a:pt x="36" y="35"/>
                  </a:cubicBezTo>
                  <a:cubicBezTo>
                    <a:pt x="32" y="33"/>
                    <a:pt x="32" y="33"/>
                    <a:pt x="32" y="33"/>
                  </a:cubicBezTo>
                  <a:cubicBezTo>
                    <a:pt x="32" y="33"/>
                    <a:pt x="31" y="27"/>
                    <a:pt x="30" y="26"/>
                  </a:cubicBezTo>
                  <a:close/>
                </a:path>
              </a:pathLst>
            </a:custGeom>
            <a:gradFill rotWithShape="1">
              <a:gsLst>
                <a:gs pos="0">
                  <a:schemeClr val="bg2">
                    <a:alpha val="56000"/>
                  </a:schemeClr>
                </a:gs>
                <a:gs pos="100000">
                  <a:srgbClr val="FFFFFF">
                    <a:alpha val="0"/>
                  </a:srgbClr>
                </a:gs>
              </a:gsLst>
              <a:lin ang="5400000" scaled="1"/>
            </a:gradFill>
            <a:ln w="9525">
              <a:noFill/>
              <a:round/>
              <a:headEnd/>
              <a:tailEnd/>
            </a:ln>
          </p:spPr>
          <p:txBody>
            <a:bodyPr/>
            <a:lstStyle/>
            <a:p>
              <a:endParaRPr lang="zh-CN" altLang="en-US"/>
            </a:p>
          </p:txBody>
        </p:sp>
      </p:grpSp>
      <p:grpSp>
        <p:nvGrpSpPr>
          <p:cNvPr id="73732" name="Group 14"/>
          <p:cNvGrpSpPr>
            <a:grpSpLocks/>
          </p:cNvGrpSpPr>
          <p:nvPr/>
        </p:nvGrpSpPr>
        <p:grpSpPr bwMode="auto">
          <a:xfrm>
            <a:off x="2247900" y="2119313"/>
            <a:ext cx="633413" cy="4452937"/>
            <a:chOff x="1416" y="1194"/>
            <a:chExt cx="399" cy="2805"/>
          </a:xfrm>
        </p:grpSpPr>
        <p:sp>
          <p:nvSpPr>
            <p:cNvPr id="73756" name="Freeform 15"/>
            <p:cNvSpPr>
              <a:spLocks/>
            </p:cNvSpPr>
            <p:nvPr/>
          </p:nvSpPr>
          <p:spPr bwMode="auto">
            <a:xfrm>
              <a:off x="1416" y="1194"/>
              <a:ext cx="399" cy="1478"/>
            </a:xfrm>
            <a:custGeom>
              <a:avLst/>
              <a:gdLst>
                <a:gd name="T0" fmla="*/ 2147483647 w 48"/>
                <a:gd name="T1" fmla="*/ 2147483647 h 177"/>
                <a:gd name="T2" fmla="*/ 2147483647 w 48"/>
                <a:gd name="T3" fmla="*/ 2147483647 h 177"/>
                <a:gd name="T4" fmla="*/ 2147483647 w 48"/>
                <a:gd name="T5" fmla="*/ 2147483647 h 177"/>
                <a:gd name="T6" fmla="*/ 2147483647 w 48"/>
                <a:gd name="T7" fmla="*/ 2147483647 h 177"/>
                <a:gd name="T8" fmla="*/ 2147483647 w 48"/>
                <a:gd name="T9" fmla="*/ 2147483647 h 177"/>
                <a:gd name="T10" fmla="*/ 2147483647 w 48"/>
                <a:gd name="T11" fmla="*/ 2147483647 h 177"/>
                <a:gd name="T12" fmla="*/ 2147483647 w 48"/>
                <a:gd name="T13" fmla="*/ 2147483647 h 177"/>
                <a:gd name="T14" fmla="*/ 2147483647 w 48"/>
                <a:gd name="T15" fmla="*/ 2147483647 h 177"/>
                <a:gd name="T16" fmla="*/ 2147483647 w 48"/>
                <a:gd name="T17" fmla="*/ 2147483647 h 177"/>
                <a:gd name="T18" fmla="*/ 2147483647 w 48"/>
                <a:gd name="T19" fmla="*/ 2147483647 h 177"/>
                <a:gd name="T20" fmla="*/ 2147483647 w 48"/>
                <a:gd name="T21" fmla="*/ 2147483647 h 177"/>
                <a:gd name="T22" fmla="*/ 2147483647 w 48"/>
                <a:gd name="T23" fmla="*/ 2147483647 h 177"/>
                <a:gd name="T24" fmla="*/ 2147483647 w 48"/>
                <a:gd name="T25" fmla="*/ 2147483647 h 177"/>
                <a:gd name="T26" fmla="*/ 2147483647 w 48"/>
                <a:gd name="T27" fmla="*/ 2147483647 h 177"/>
                <a:gd name="T28" fmla="*/ 2147483647 w 48"/>
                <a:gd name="T29" fmla="*/ 2147483647 h 177"/>
                <a:gd name="T30" fmla="*/ 2147483647 w 48"/>
                <a:gd name="T31" fmla="*/ 2147483647 h 177"/>
                <a:gd name="T32" fmla="*/ 0 w 48"/>
                <a:gd name="T33" fmla="*/ 2147483647 h 177"/>
                <a:gd name="T34" fmla="*/ 2147483647 w 48"/>
                <a:gd name="T35" fmla="*/ 2147483647 h 177"/>
                <a:gd name="T36" fmla="*/ 2147483647 w 48"/>
                <a:gd name="T37" fmla="*/ 2147483647 h 177"/>
                <a:gd name="T38" fmla="*/ 2147483647 w 48"/>
                <a:gd name="T39" fmla="*/ 2147483647 h 177"/>
                <a:gd name="T40" fmla="*/ 2147483647 w 48"/>
                <a:gd name="T41" fmla="*/ 2147483647 h 177"/>
                <a:gd name="T42" fmla="*/ 2147483647 w 48"/>
                <a:gd name="T43" fmla="*/ 2147483647 h 177"/>
                <a:gd name="T44" fmla="*/ 2147483647 w 48"/>
                <a:gd name="T45" fmla="*/ 2147483647 h 177"/>
                <a:gd name="T46" fmla="*/ 2147483647 w 48"/>
                <a:gd name="T47" fmla="*/ 2147483647 h 177"/>
                <a:gd name="T48" fmla="*/ 2147483647 w 48"/>
                <a:gd name="T49" fmla="*/ 2147483647 h 177"/>
                <a:gd name="T50" fmla="*/ 2147483647 w 48"/>
                <a:gd name="T51" fmla="*/ 2147483647 h 177"/>
                <a:gd name="T52" fmla="*/ 2147483647 w 48"/>
                <a:gd name="T53" fmla="*/ 2147483647 h 177"/>
                <a:gd name="T54" fmla="*/ 2147483647 w 48"/>
                <a:gd name="T55" fmla="*/ 2147483647 h 177"/>
                <a:gd name="T56" fmla="*/ 2147483647 w 48"/>
                <a:gd name="T57" fmla="*/ 2147483647 h 177"/>
                <a:gd name="T58" fmla="*/ 2147483647 w 48"/>
                <a:gd name="T59" fmla="*/ 2147483647 h 177"/>
                <a:gd name="T60" fmla="*/ 2147483647 w 48"/>
                <a:gd name="T61" fmla="*/ 2147483647 h 177"/>
                <a:gd name="T62" fmla="*/ 2147483647 w 48"/>
                <a:gd name="T63" fmla="*/ 2147483647 h 177"/>
                <a:gd name="T64" fmla="*/ 2147483647 w 48"/>
                <a:gd name="T65" fmla="*/ 2147483647 h 177"/>
                <a:gd name="T66" fmla="*/ 2147483647 w 48"/>
                <a:gd name="T67" fmla="*/ 2147483647 h 177"/>
                <a:gd name="T68" fmla="*/ 2147483647 w 48"/>
                <a:gd name="T69" fmla="*/ 2147483647 h 177"/>
                <a:gd name="T70" fmla="*/ 2147483647 w 48"/>
                <a:gd name="T71" fmla="*/ 2147483647 h 177"/>
                <a:gd name="T72" fmla="*/ 2147483647 w 48"/>
                <a:gd name="T73" fmla="*/ 2147483647 h 177"/>
                <a:gd name="T74" fmla="*/ 2147483647 w 48"/>
                <a:gd name="T75" fmla="*/ 2147483647 h 177"/>
                <a:gd name="T76" fmla="*/ 2147483647 w 48"/>
                <a:gd name="T77" fmla="*/ 2147483647 h 177"/>
                <a:gd name="T78" fmla="*/ 2147483647 w 48"/>
                <a:gd name="T79" fmla="*/ 2147483647 h 177"/>
                <a:gd name="T80" fmla="*/ 2147483647 w 48"/>
                <a:gd name="T81" fmla="*/ 2147483647 h 177"/>
                <a:gd name="T82" fmla="*/ 2147483647 w 48"/>
                <a:gd name="T83" fmla="*/ 2147483647 h 177"/>
                <a:gd name="T84" fmla="*/ 2147483647 w 48"/>
                <a:gd name="T85" fmla="*/ 2147483647 h 177"/>
                <a:gd name="T86" fmla="*/ 2147483647 w 48"/>
                <a:gd name="T87" fmla="*/ 2147483647 h 177"/>
                <a:gd name="T88" fmla="*/ 2147483647 w 48"/>
                <a:gd name="T89" fmla="*/ 2147483647 h 177"/>
                <a:gd name="T90" fmla="*/ 2147483647 w 48"/>
                <a:gd name="T91" fmla="*/ 2147483647 h 1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177"/>
                <a:gd name="T140" fmla="*/ 48 w 48"/>
                <a:gd name="T141" fmla="*/ 177 h 1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177">
                  <a:moveTo>
                    <a:pt x="31" y="172"/>
                  </a:moveTo>
                  <a:cubicBezTo>
                    <a:pt x="31" y="172"/>
                    <a:pt x="31" y="174"/>
                    <a:pt x="31" y="174"/>
                  </a:cubicBezTo>
                  <a:cubicBezTo>
                    <a:pt x="31" y="175"/>
                    <a:pt x="30" y="176"/>
                    <a:pt x="30" y="177"/>
                  </a:cubicBezTo>
                  <a:cubicBezTo>
                    <a:pt x="30" y="177"/>
                    <a:pt x="29" y="177"/>
                    <a:pt x="29" y="177"/>
                  </a:cubicBezTo>
                  <a:cubicBezTo>
                    <a:pt x="29" y="177"/>
                    <a:pt x="27" y="177"/>
                    <a:pt x="27" y="177"/>
                  </a:cubicBezTo>
                  <a:cubicBezTo>
                    <a:pt x="26" y="177"/>
                    <a:pt x="23" y="176"/>
                    <a:pt x="23" y="175"/>
                  </a:cubicBezTo>
                  <a:cubicBezTo>
                    <a:pt x="22" y="175"/>
                    <a:pt x="22" y="175"/>
                    <a:pt x="22" y="175"/>
                  </a:cubicBezTo>
                  <a:cubicBezTo>
                    <a:pt x="22" y="174"/>
                    <a:pt x="22" y="174"/>
                    <a:pt x="22" y="174"/>
                  </a:cubicBezTo>
                  <a:cubicBezTo>
                    <a:pt x="21" y="173"/>
                    <a:pt x="21" y="173"/>
                    <a:pt x="21" y="173"/>
                  </a:cubicBezTo>
                  <a:cubicBezTo>
                    <a:pt x="21" y="173"/>
                    <a:pt x="21" y="171"/>
                    <a:pt x="21" y="170"/>
                  </a:cubicBezTo>
                  <a:cubicBezTo>
                    <a:pt x="21" y="170"/>
                    <a:pt x="21" y="170"/>
                    <a:pt x="21" y="170"/>
                  </a:cubicBezTo>
                  <a:cubicBezTo>
                    <a:pt x="17" y="169"/>
                    <a:pt x="17" y="169"/>
                    <a:pt x="17" y="169"/>
                  </a:cubicBezTo>
                  <a:cubicBezTo>
                    <a:pt x="17" y="165"/>
                    <a:pt x="17" y="165"/>
                    <a:pt x="17" y="165"/>
                  </a:cubicBezTo>
                  <a:cubicBezTo>
                    <a:pt x="17" y="165"/>
                    <a:pt x="16" y="162"/>
                    <a:pt x="16" y="161"/>
                  </a:cubicBezTo>
                  <a:cubicBezTo>
                    <a:pt x="15" y="160"/>
                    <a:pt x="15" y="158"/>
                    <a:pt x="15" y="157"/>
                  </a:cubicBezTo>
                  <a:cubicBezTo>
                    <a:pt x="15" y="156"/>
                    <a:pt x="14" y="154"/>
                    <a:pt x="14" y="154"/>
                  </a:cubicBezTo>
                  <a:cubicBezTo>
                    <a:pt x="14" y="153"/>
                    <a:pt x="14" y="149"/>
                    <a:pt x="13" y="148"/>
                  </a:cubicBezTo>
                  <a:cubicBezTo>
                    <a:pt x="13" y="147"/>
                    <a:pt x="13" y="144"/>
                    <a:pt x="13" y="142"/>
                  </a:cubicBezTo>
                  <a:cubicBezTo>
                    <a:pt x="13" y="140"/>
                    <a:pt x="13" y="126"/>
                    <a:pt x="13" y="125"/>
                  </a:cubicBezTo>
                  <a:cubicBezTo>
                    <a:pt x="13" y="124"/>
                    <a:pt x="13" y="119"/>
                    <a:pt x="13" y="117"/>
                  </a:cubicBezTo>
                  <a:cubicBezTo>
                    <a:pt x="12" y="116"/>
                    <a:pt x="11" y="106"/>
                    <a:pt x="11" y="106"/>
                  </a:cubicBezTo>
                  <a:cubicBezTo>
                    <a:pt x="11" y="106"/>
                    <a:pt x="11" y="106"/>
                    <a:pt x="11" y="106"/>
                  </a:cubicBezTo>
                  <a:cubicBezTo>
                    <a:pt x="11" y="106"/>
                    <a:pt x="10" y="107"/>
                    <a:pt x="9" y="107"/>
                  </a:cubicBezTo>
                  <a:cubicBezTo>
                    <a:pt x="9" y="107"/>
                    <a:pt x="7" y="106"/>
                    <a:pt x="7" y="106"/>
                  </a:cubicBezTo>
                  <a:cubicBezTo>
                    <a:pt x="6" y="106"/>
                    <a:pt x="4" y="105"/>
                    <a:pt x="4" y="104"/>
                  </a:cubicBezTo>
                  <a:cubicBezTo>
                    <a:pt x="3" y="104"/>
                    <a:pt x="3" y="103"/>
                    <a:pt x="3" y="102"/>
                  </a:cubicBezTo>
                  <a:cubicBezTo>
                    <a:pt x="3" y="102"/>
                    <a:pt x="3" y="101"/>
                    <a:pt x="3" y="100"/>
                  </a:cubicBezTo>
                  <a:cubicBezTo>
                    <a:pt x="3" y="100"/>
                    <a:pt x="3" y="98"/>
                    <a:pt x="3" y="98"/>
                  </a:cubicBezTo>
                  <a:cubicBezTo>
                    <a:pt x="2" y="98"/>
                    <a:pt x="2" y="98"/>
                    <a:pt x="2" y="98"/>
                  </a:cubicBezTo>
                  <a:cubicBezTo>
                    <a:pt x="2" y="98"/>
                    <a:pt x="2" y="96"/>
                    <a:pt x="2" y="95"/>
                  </a:cubicBezTo>
                  <a:cubicBezTo>
                    <a:pt x="2" y="95"/>
                    <a:pt x="1" y="85"/>
                    <a:pt x="1" y="83"/>
                  </a:cubicBezTo>
                  <a:cubicBezTo>
                    <a:pt x="1" y="82"/>
                    <a:pt x="1" y="52"/>
                    <a:pt x="1" y="50"/>
                  </a:cubicBezTo>
                  <a:cubicBezTo>
                    <a:pt x="1" y="49"/>
                    <a:pt x="0" y="41"/>
                    <a:pt x="0" y="40"/>
                  </a:cubicBezTo>
                  <a:cubicBezTo>
                    <a:pt x="0" y="39"/>
                    <a:pt x="0" y="37"/>
                    <a:pt x="0" y="36"/>
                  </a:cubicBezTo>
                  <a:cubicBezTo>
                    <a:pt x="0" y="36"/>
                    <a:pt x="1" y="35"/>
                    <a:pt x="1" y="35"/>
                  </a:cubicBezTo>
                  <a:cubicBezTo>
                    <a:pt x="2" y="34"/>
                    <a:pt x="6" y="31"/>
                    <a:pt x="7" y="31"/>
                  </a:cubicBezTo>
                  <a:cubicBezTo>
                    <a:pt x="8" y="30"/>
                    <a:pt x="10" y="29"/>
                    <a:pt x="10" y="28"/>
                  </a:cubicBezTo>
                  <a:cubicBezTo>
                    <a:pt x="11" y="27"/>
                    <a:pt x="11" y="26"/>
                    <a:pt x="12" y="25"/>
                  </a:cubicBezTo>
                  <a:cubicBezTo>
                    <a:pt x="12" y="24"/>
                    <a:pt x="13" y="23"/>
                    <a:pt x="14" y="23"/>
                  </a:cubicBezTo>
                  <a:cubicBezTo>
                    <a:pt x="15" y="23"/>
                    <a:pt x="15" y="23"/>
                    <a:pt x="15" y="23"/>
                  </a:cubicBezTo>
                  <a:cubicBezTo>
                    <a:pt x="15" y="22"/>
                    <a:pt x="14" y="21"/>
                    <a:pt x="14" y="21"/>
                  </a:cubicBezTo>
                  <a:cubicBezTo>
                    <a:pt x="14" y="21"/>
                    <a:pt x="13" y="22"/>
                    <a:pt x="13" y="21"/>
                  </a:cubicBezTo>
                  <a:cubicBezTo>
                    <a:pt x="12" y="21"/>
                    <a:pt x="12" y="20"/>
                    <a:pt x="12" y="19"/>
                  </a:cubicBezTo>
                  <a:cubicBezTo>
                    <a:pt x="12" y="19"/>
                    <a:pt x="12" y="18"/>
                    <a:pt x="12" y="17"/>
                  </a:cubicBezTo>
                  <a:cubicBezTo>
                    <a:pt x="12" y="16"/>
                    <a:pt x="11" y="16"/>
                    <a:pt x="11" y="15"/>
                  </a:cubicBezTo>
                  <a:cubicBezTo>
                    <a:pt x="10" y="15"/>
                    <a:pt x="10" y="13"/>
                    <a:pt x="9" y="12"/>
                  </a:cubicBezTo>
                  <a:cubicBezTo>
                    <a:pt x="9" y="11"/>
                    <a:pt x="10" y="8"/>
                    <a:pt x="10" y="7"/>
                  </a:cubicBezTo>
                  <a:cubicBezTo>
                    <a:pt x="11" y="4"/>
                    <a:pt x="13" y="2"/>
                    <a:pt x="13" y="2"/>
                  </a:cubicBezTo>
                  <a:cubicBezTo>
                    <a:pt x="14" y="1"/>
                    <a:pt x="15" y="1"/>
                    <a:pt x="16" y="0"/>
                  </a:cubicBezTo>
                  <a:cubicBezTo>
                    <a:pt x="23" y="0"/>
                    <a:pt x="25" y="1"/>
                    <a:pt x="25" y="1"/>
                  </a:cubicBezTo>
                  <a:cubicBezTo>
                    <a:pt x="27" y="2"/>
                    <a:pt x="27" y="2"/>
                    <a:pt x="28" y="2"/>
                  </a:cubicBezTo>
                  <a:cubicBezTo>
                    <a:pt x="28" y="3"/>
                    <a:pt x="29" y="3"/>
                    <a:pt x="29" y="4"/>
                  </a:cubicBezTo>
                  <a:cubicBezTo>
                    <a:pt x="29" y="4"/>
                    <a:pt x="29" y="4"/>
                    <a:pt x="29" y="5"/>
                  </a:cubicBezTo>
                  <a:cubicBezTo>
                    <a:pt x="30" y="6"/>
                    <a:pt x="29" y="9"/>
                    <a:pt x="29" y="10"/>
                  </a:cubicBezTo>
                  <a:cubicBezTo>
                    <a:pt x="29" y="10"/>
                    <a:pt x="30" y="14"/>
                    <a:pt x="30" y="14"/>
                  </a:cubicBezTo>
                  <a:cubicBezTo>
                    <a:pt x="31" y="17"/>
                    <a:pt x="30" y="17"/>
                    <a:pt x="30" y="17"/>
                  </a:cubicBezTo>
                  <a:cubicBezTo>
                    <a:pt x="30" y="17"/>
                    <a:pt x="30" y="17"/>
                    <a:pt x="30" y="17"/>
                  </a:cubicBezTo>
                  <a:cubicBezTo>
                    <a:pt x="30" y="17"/>
                    <a:pt x="30" y="18"/>
                    <a:pt x="30" y="18"/>
                  </a:cubicBezTo>
                  <a:cubicBezTo>
                    <a:pt x="30" y="19"/>
                    <a:pt x="30" y="19"/>
                    <a:pt x="30" y="19"/>
                  </a:cubicBezTo>
                  <a:cubicBezTo>
                    <a:pt x="29" y="19"/>
                    <a:pt x="29" y="19"/>
                    <a:pt x="29" y="19"/>
                  </a:cubicBezTo>
                  <a:cubicBezTo>
                    <a:pt x="29" y="20"/>
                    <a:pt x="29" y="20"/>
                    <a:pt x="29" y="20"/>
                  </a:cubicBezTo>
                  <a:cubicBezTo>
                    <a:pt x="29" y="21"/>
                    <a:pt x="29" y="21"/>
                    <a:pt x="29" y="21"/>
                  </a:cubicBezTo>
                  <a:cubicBezTo>
                    <a:pt x="29" y="21"/>
                    <a:pt x="29" y="21"/>
                    <a:pt x="29" y="21"/>
                  </a:cubicBezTo>
                  <a:cubicBezTo>
                    <a:pt x="29" y="21"/>
                    <a:pt x="29" y="23"/>
                    <a:pt x="29" y="23"/>
                  </a:cubicBezTo>
                  <a:cubicBezTo>
                    <a:pt x="29" y="24"/>
                    <a:pt x="28" y="24"/>
                    <a:pt x="28" y="24"/>
                  </a:cubicBezTo>
                  <a:cubicBezTo>
                    <a:pt x="27" y="24"/>
                    <a:pt x="27" y="25"/>
                    <a:pt x="27" y="25"/>
                  </a:cubicBezTo>
                  <a:cubicBezTo>
                    <a:pt x="27" y="25"/>
                    <a:pt x="31" y="27"/>
                    <a:pt x="31" y="27"/>
                  </a:cubicBezTo>
                  <a:cubicBezTo>
                    <a:pt x="32" y="27"/>
                    <a:pt x="37" y="29"/>
                    <a:pt x="38" y="29"/>
                  </a:cubicBezTo>
                  <a:cubicBezTo>
                    <a:pt x="38" y="29"/>
                    <a:pt x="39" y="31"/>
                    <a:pt x="40" y="32"/>
                  </a:cubicBezTo>
                  <a:cubicBezTo>
                    <a:pt x="40" y="33"/>
                    <a:pt x="40" y="38"/>
                    <a:pt x="40" y="38"/>
                  </a:cubicBezTo>
                  <a:cubicBezTo>
                    <a:pt x="41" y="39"/>
                    <a:pt x="43" y="48"/>
                    <a:pt x="43" y="49"/>
                  </a:cubicBezTo>
                  <a:cubicBezTo>
                    <a:pt x="43" y="50"/>
                    <a:pt x="46" y="61"/>
                    <a:pt x="46" y="61"/>
                  </a:cubicBezTo>
                  <a:cubicBezTo>
                    <a:pt x="46" y="63"/>
                    <a:pt x="47" y="74"/>
                    <a:pt x="47" y="75"/>
                  </a:cubicBezTo>
                  <a:cubicBezTo>
                    <a:pt x="47" y="76"/>
                    <a:pt x="48" y="87"/>
                    <a:pt x="48" y="88"/>
                  </a:cubicBezTo>
                  <a:cubicBezTo>
                    <a:pt x="48" y="91"/>
                    <a:pt x="48" y="93"/>
                    <a:pt x="48" y="95"/>
                  </a:cubicBezTo>
                  <a:cubicBezTo>
                    <a:pt x="47" y="100"/>
                    <a:pt x="46" y="100"/>
                    <a:pt x="45" y="100"/>
                  </a:cubicBezTo>
                  <a:cubicBezTo>
                    <a:pt x="44" y="101"/>
                    <a:pt x="43" y="101"/>
                    <a:pt x="43" y="101"/>
                  </a:cubicBezTo>
                  <a:cubicBezTo>
                    <a:pt x="43" y="101"/>
                    <a:pt x="43" y="114"/>
                    <a:pt x="43" y="116"/>
                  </a:cubicBezTo>
                  <a:cubicBezTo>
                    <a:pt x="43" y="117"/>
                    <a:pt x="42" y="123"/>
                    <a:pt x="42" y="124"/>
                  </a:cubicBezTo>
                  <a:cubicBezTo>
                    <a:pt x="41" y="125"/>
                    <a:pt x="42" y="127"/>
                    <a:pt x="42" y="128"/>
                  </a:cubicBezTo>
                  <a:cubicBezTo>
                    <a:pt x="42" y="129"/>
                    <a:pt x="40" y="134"/>
                    <a:pt x="40" y="135"/>
                  </a:cubicBezTo>
                  <a:cubicBezTo>
                    <a:pt x="40" y="135"/>
                    <a:pt x="40" y="143"/>
                    <a:pt x="40" y="145"/>
                  </a:cubicBezTo>
                  <a:cubicBezTo>
                    <a:pt x="39" y="147"/>
                    <a:pt x="38" y="161"/>
                    <a:pt x="37" y="161"/>
                  </a:cubicBezTo>
                  <a:cubicBezTo>
                    <a:pt x="37" y="162"/>
                    <a:pt x="36" y="161"/>
                    <a:pt x="35" y="161"/>
                  </a:cubicBezTo>
                  <a:cubicBezTo>
                    <a:pt x="35" y="161"/>
                    <a:pt x="34" y="162"/>
                    <a:pt x="34" y="162"/>
                  </a:cubicBezTo>
                  <a:cubicBezTo>
                    <a:pt x="34" y="162"/>
                    <a:pt x="34" y="163"/>
                    <a:pt x="34" y="163"/>
                  </a:cubicBezTo>
                  <a:cubicBezTo>
                    <a:pt x="35" y="163"/>
                    <a:pt x="35" y="164"/>
                    <a:pt x="35" y="165"/>
                  </a:cubicBezTo>
                  <a:cubicBezTo>
                    <a:pt x="35" y="166"/>
                    <a:pt x="36" y="168"/>
                    <a:pt x="36" y="169"/>
                  </a:cubicBezTo>
                  <a:cubicBezTo>
                    <a:pt x="36" y="169"/>
                    <a:pt x="36" y="170"/>
                    <a:pt x="36" y="171"/>
                  </a:cubicBezTo>
                  <a:cubicBezTo>
                    <a:pt x="37" y="172"/>
                    <a:pt x="36" y="171"/>
                    <a:pt x="35" y="171"/>
                  </a:cubicBezTo>
                  <a:cubicBezTo>
                    <a:pt x="35" y="171"/>
                    <a:pt x="31" y="171"/>
                    <a:pt x="31" y="171"/>
                  </a:cubicBezTo>
                  <a:lnTo>
                    <a:pt x="31" y="172"/>
                  </a:lnTo>
                  <a:close/>
                </a:path>
              </a:pathLst>
            </a:custGeom>
            <a:solidFill>
              <a:srgbClr val="000000"/>
            </a:solidFill>
            <a:ln w="9525">
              <a:noFill/>
              <a:round/>
              <a:headEnd/>
              <a:tailEnd/>
            </a:ln>
          </p:spPr>
          <p:txBody>
            <a:bodyPr/>
            <a:lstStyle/>
            <a:p>
              <a:endParaRPr lang="zh-CN" altLang="en-US"/>
            </a:p>
          </p:txBody>
        </p:sp>
        <p:sp>
          <p:nvSpPr>
            <p:cNvPr id="73757" name="Freeform 16"/>
            <p:cNvSpPr>
              <a:spLocks/>
            </p:cNvSpPr>
            <p:nvPr/>
          </p:nvSpPr>
          <p:spPr bwMode="auto">
            <a:xfrm>
              <a:off x="1632" y="1970"/>
              <a:ext cx="42" cy="435"/>
            </a:xfrm>
            <a:custGeom>
              <a:avLst/>
              <a:gdLst>
                <a:gd name="T0" fmla="*/ 2147483647 w 5"/>
                <a:gd name="T1" fmla="*/ 2147483647 h 52"/>
                <a:gd name="T2" fmla="*/ 2147483647 w 5"/>
                <a:gd name="T3" fmla="*/ 2147483647 h 52"/>
                <a:gd name="T4" fmla="*/ 0 w 5"/>
                <a:gd name="T5" fmla="*/ 2147483647 h 52"/>
                <a:gd name="T6" fmla="*/ 0 w 5"/>
                <a:gd name="T7" fmla="*/ 2147483647 h 52"/>
                <a:gd name="T8" fmla="*/ 0 w 5"/>
                <a:gd name="T9" fmla="*/ 2147483647 h 52"/>
                <a:gd name="T10" fmla="*/ 2147483647 w 5"/>
                <a:gd name="T11" fmla="*/ 2147483647 h 52"/>
                <a:gd name="T12" fmla="*/ 2147483647 w 5"/>
                <a:gd name="T13" fmla="*/ 2147483647 h 52"/>
                <a:gd name="T14" fmla="*/ 2147483647 w 5"/>
                <a:gd name="T15" fmla="*/ 2147483647 h 52"/>
                <a:gd name="T16" fmla="*/ 2147483647 w 5"/>
                <a:gd name="T17" fmla="*/ 2147483647 h 52"/>
                <a:gd name="T18" fmla="*/ 2147483647 w 5"/>
                <a:gd name="T19" fmla="*/ 2147483647 h 52"/>
                <a:gd name="T20" fmla="*/ 2147483647 w 5"/>
                <a:gd name="T21" fmla="*/ 2147483647 h 52"/>
                <a:gd name="T22" fmla="*/ 2147483647 w 5"/>
                <a:gd name="T23" fmla="*/ 2147483647 h 52"/>
                <a:gd name="T24" fmla="*/ 2147483647 w 5"/>
                <a:gd name="T25" fmla="*/ 2147483647 h 52"/>
                <a:gd name="T26" fmla="*/ 2147483647 w 5"/>
                <a:gd name="T27" fmla="*/ 2147483647 h 52"/>
                <a:gd name="T28" fmla="*/ 2147483647 w 5"/>
                <a:gd name="T29" fmla="*/ 2147483647 h 52"/>
                <a:gd name="T30" fmla="*/ 2147483647 w 5"/>
                <a:gd name="T31" fmla="*/ 2147483647 h 52"/>
                <a:gd name="T32" fmla="*/ 2147483647 w 5"/>
                <a:gd name="T33" fmla="*/ 2147483647 h 52"/>
                <a:gd name="T34" fmla="*/ 2147483647 w 5"/>
                <a:gd name="T35" fmla="*/ 0 h 52"/>
                <a:gd name="T36" fmla="*/ 2147483647 w 5"/>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52"/>
                <a:gd name="T59" fmla="*/ 5 w 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52">
                  <a:moveTo>
                    <a:pt x="2" y="8"/>
                  </a:moveTo>
                  <a:cubicBezTo>
                    <a:pt x="2" y="9"/>
                    <a:pt x="1" y="12"/>
                    <a:pt x="1" y="13"/>
                  </a:cubicBezTo>
                  <a:cubicBezTo>
                    <a:pt x="0" y="14"/>
                    <a:pt x="0" y="22"/>
                    <a:pt x="0" y="23"/>
                  </a:cubicBezTo>
                  <a:cubicBezTo>
                    <a:pt x="0" y="23"/>
                    <a:pt x="0" y="34"/>
                    <a:pt x="0" y="35"/>
                  </a:cubicBezTo>
                  <a:cubicBezTo>
                    <a:pt x="0" y="36"/>
                    <a:pt x="0" y="52"/>
                    <a:pt x="0" y="52"/>
                  </a:cubicBezTo>
                  <a:cubicBezTo>
                    <a:pt x="0" y="52"/>
                    <a:pt x="2" y="46"/>
                    <a:pt x="2" y="45"/>
                  </a:cubicBezTo>
                  <a:cubicBezTo>
                    <a:pt x="2" y="45"/>
                    <a:pt x="3" y="41"/>
                    <a:pt x="3" y="40"/>
                  </a:cubicBezTo>
                  <a:cubicBezTo>
                    <a:pt x="3" y="39"/>
                    <a:pt x="4" y="36"/>
                    <a:pt x="4" y="35"/>
                  </a:cubicBezTo>
                  <a:cubicBezTo>
                    <a:pt x="4" y="35"/>
                    <a:pt x="4" y="33"/>
                    <a:pt x="4" y="33"/>
                  </a:cubicBezTo>
                  <a:cubicBezTo>
                    <a:pt x="4" y="32"/>
                    <a:pt x="5" y="32"/>
                    <a:pt x="4" y="31"/>
                  </a:cubicBezTo>
                  <a:cubicBezTo>
                    <a:pt x="4" y="31"/>
                    <a:pt x="5" y="31"/>
                    <a:pt x="4" y="31"/>
                  </a:cubicBezTo>
                  <a:cubicBezTo>
                    <a:pt x="4" y="31"/>
                    <a:pt x="4" y="30"/>
                    <a:pt x="4" y="30"/>
                  </a:cubicBezTo>
                  <a:cubicBezTo>
                    <a:pt x="4" y="29"/>
                    <a:pt x="4" y="28"/>
                    <a:pt x="4" y="28"/>
                  </a:cubicBezTo>
                  <a:cubicBezTo>
                    <a:pt x="4" y="28"/>
                    <a:pt x="4" y="26"/>
                    <a:pt x="4" y="26"/>
                  </a:cubicBezTo>
                  <a:cubicBezTo>
                    <a:pt x="4" y="25"/>
                    <a:pt x="4" y="23"/>
                    <a:pt x="4" y="23"/>
                  </a:cubicBezTo>
                  <a:cubicBezTo>
                    <a:pt x="4" y="23"/>
                    <a:pt x="4" y="18"/>
                    <a:pt x="3" y="17"/>
                  </a:cubicBezTo>
                  <a:cubicBezTo>
                    <a:pt x="3" y="16"/>
                    <a:pt x="2" y="11"/>
                    <a:pt x="2" y="10"/>
                  </a:cubicBezTo>
                  <a:cubicBezTo>
                    <a:pt x="2" y="9"/>
                    <a:pt x="3" y="0"/>
                    <a:pt x="3" y="0"/>
                  </a:cubicBezTo>
                  <a:cubicBezTo>
                    <a:pt x="3" y="0"/>
                    <a:pt x="2" y="7"/>
                    <a:pt x="2" y="8"/>
                  </a:cubicBezTo>
                  <a:close/>
                </a:path>
              </a:pathLst>
            </a:custGeom>
            <a:solidFill>
              <a:srgbClr val="FFFFFF"/>
            </a:solidFill>
            <a:ln w="9525">
              <a:noFill/>
              <a:round/>
              <a:headEnd/>
              <a:tailEnd/>
            </a:ln>
          </p:spPr>
          <p:txBody>
            <a:bodyPr/>
            <a:lstStyle/>
            <a:p>
              <a:endParaRPr lang="zh-CN" altLang="en-US"/>
            </a:p>
          </p:txBody>
        </p:sp>
        <p:sp>
          <p:nvSpPr>
            <p:cNvPr id="73758" name="Freeform 17"/>
            <p:cNvSpPr>
              <a:spLocks/>
            </p:cNvSpPr>
            <p:nvPr/>
          </p:nvSpPr>
          <p:spPr bwMode="auto">
            <a:xfrm>
              <a:off x="1490" y="1687"/>
              <a:ext cx="34" cy="176"/>
            </a:xfrm>
            <a:custGeom>
              <a:avLst/>
              <a:gdLst>
                <a:gd name="T0" fmla="*/ 2147483647 w 4"/>
                <a:gd name="T1" fmla="*/ 0 h 21"/>
                <a:gd name="T2" fmla="*/ 2147483647 w 4"/>
                <a:gd name="T3" fmla="*/ 2147483647 h 21"/>
                <a:gd name="T4" fmla="*/ 2147483647 w 4"/>
                <a:gd name="T5" fmla="*/ 2147483647 h 21"/>
                <a:gd name="T6" fmla="*/ 2147483647 w 4"/>
                <a:gd name="T7" fmla="*/ 2147483647 h 21"/>
                <a:gd name="T8" fmla="*/ 2147483647 w 4"/>
                <a:gd name="T9" fmla="*/ 2147483647 h 21"/>
                <a:gd name="T10" fmla="*/ 2147483647 w 4"/>
                <a:gd name="T11" fmla="*/ 2147483647 h 21"/>
                <a:gd name="T12" fmla="*/ 2147483647 w 4"/>
                <a:gd name="T13" fmla="*/ 2147483647 h 21"/>
                <a:gd name="T14" fmla="*/ 0 w 4"/>
                <a:gd name="T15" fmla="*/ 2147483647 h 21"/>
                <a:gd name="T16" fmla="*/ 2147483647 w 4"/>
                <a:gd name="T17" fmla="*/ 2147483647 h 21"/>
                <a:gd name="T18" fmla="*/ 2147483647 w 4"/>
                <a:gd name="T19" fmla="*/ 2147483647 h 21"/>
                <a:gd name="T20" fmla="*/ 2147483647 w 4"/>
                <a:gd name="T21" fmla="*/ 0 h 21"/>
                <a:gd name="T22" fmla="*/ 2147483647 w 4"/>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21"/>
                <a:gd name="T38" fmla="*/ 4 w 4"/>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21">
                  <a:moveTo>
                    <a:pt x="2" y="0"/>
                  </a:moveTo>
                  <a:cubicBezTo>
                    <a:pt x="2" y="0"/>
                    <a:pt x="2" y="1"/>
                    <a:pt x="2" y="1"/>
                  </a:cubicBezTo>
                  <a:cubicBezTo>
                    <a:pt x="3" y="1"/>
                    <a:pt x="2" y="3"/>
                    <a:pt x="3" y="3"/>
                  </a:cubicBezTo>
                  <a:cubicBezTo>
                    <a:pt x="4" y="4"/>
                    <a:pt x="4" y="5"/>
                    <a:pt x="4" y="6"/>
                  </a:cubicBezTo>
                  <a:cubicBezTo>
                    <a:pt x="4" y="7"/>
                    <a:pt x="2" y="11"/>
                    <a:pt x="2" y="13"/>
                  </a:cubicBezTo>
                  <a:cubicBezTo>
                    <a:pt x="2" y="15"/>
                    <a:pt x="1" y="19"/>
                    <a:pt x="1" y="20"/>
                  </a:cubicBezTo>
                  <a:cubicBezTo>
                    <a:pt x="1" y="20"/>
                    <a:pt x="1" y="21"/>
                    <a:pt x="1" y="21"/>
                  </a:cubicBezTo>
                  <a:cubicBezTo>
                    <a:pt x="1" y="21"/>
                    <a:pt x="0" y="13"/>
                    <a:pt x="0" y="12"/>
                  </a:cubicBezTo>
                  <a:cubicBezTo>
                    <a:pt x="0" y="12"/>
                    <a:pt x="1" y="11"/>
                    <a:pt x="1" y="10"/>
                  </a:cubicBezTo>
                  <a:cubicBezTo>
                    <a:pt x="1" y="9"/>
                    <a:pt x="1" y="5"/>
                    <a:pt x="1" y="4"/>
                  </a:cubicBezTo>
                  <a:cubicBezTo>
                    <a:pt x="1" y="0"/>
                    <a:pt x="1" y="0"/>
                    <a:pt x="1" y="0"/>
                  </a:cubicBezTo>
                  <a:lnTo>
                    <a:pt x="2" y="0"/>
                  </a:lnTo>
                  <a:close/>
                </a:path>
              </a:pathLst>
            </a:custGeom>
            <a:solidFill>
              <a:srgbClr val="FFFFFF"/>
            </a:solidFill>
            <a:ln w="9525">
              <a:noFill/>
              <a:round/>
              <a:headEnd/>
              <a:tailEnd/>
            </a:ln>
          </p:spPr>
          <p:txBody>
            <a:bodyPr/>
            <a:lstStyle/>
            <a:p>
              <a:endParaRPr lang="zh-CN" altLang="en-US"/>
            </a:p>
          </p:txBody>
        </p:sp>
        <p:sp>
          <p:nvSpPr>
            <p:cNvPr id="73759" name="Freeform 18"/>
            <p:cNvSpPr>
              <a:spLocks/>
            </p:cNvSpPr>
            <p:nvPr/>
          </p:nvSpPr>
          <p:spPr bwMode="auto">
            <a:xfrm>
              <a:off x="1499" y="1395"/>
              <a:ext cx="199" cy="175"/>
            </a:xfrm>
            <a:custGeom>
              <a:avLst/>
              <a:gdLst>
                <a:gd name="T0" fmla="*/ 2147483647 w 24"/>
                <a:gd name="T1" fmla="*/ 2147483647 h 21"/>
                <a:gd name="T2" fmla="*/ 2147483647 w 24"/>
                <a:gd name="T3" fmla="*/ 2147483647 h 21"/>
                <a:gd name="T4" fmla="*/ 2147483647 w 24"/>
                <a:gd name="T5" fmla="*/ 0 h 21"/>
                <a:gd name="T6" fmla="*/ 0 w 24"/>
                <a:gd name="T7" fmla="*/ 2147483647 h 21"/>
                <a:gd name="T8" fmla="*/ 2147483647 w 24"/>
                <a:gd name="T9" fmla="*/ 2147483647 h 21"/>
                <a:gd name="T10" fmla="*/ 2147483647 w 24"/>
                <a:gd name="T11" fmla="*/ 2147483647 h 21"/>
                <a:gd name="T12" fmla="*/ 2147483647 w 24"/>
                <a:gd name="T13" fmla="*/ 2147483647 h 21"/>
                <a:gd name="T14" fmla="*/ 2147483647 w 24"/>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1"/>
                <a:gd name="T26" fmla="*/ 24 w 2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1">
                  <a:moveTo>
                    <a:pt x="24" y="9"/>
                  </a:moveTo>
                  <a:cubicBezTo>
                    <a:pt x="17" y="1"/>
                    <a:pt x="17" y="1"/>
                    <a:pt x="17" y="1"/>
                  </a:cubicBezTo>
                  <a:cubicBezTo>
                    <a:pt x="17" y="1"/>
                    <a:pt x="14" y="9"/>
                    <a:pt x="5" y="0"/>
                  </a:cubicBezTo>
                  <a:cubicBezTo>
                    <a:pt x="3" y="0"/>
                    <a:pt x="0" y="8"/>
                    <a:pt x="0" y="8"/>
                  </a:cubicBezTo>
                  <a:cubicBezTo>
                    <a:pt x="7" y="7"/>
                    <a:pt x="7" y="7"/>
                    <a:pt x="7" y="7"/>
                  </a:cubicBezTo>
                  <a:cubicBezTo>
                    <a:pt x="17" y="21"/>
                    <a:pt x="17" y="21"/>
                    <a:pt x="17" y="21"/>
                  </a:cubicBezTo>
                  <a:cubicBezTo>
                    <a:pt x="17" y="7"/>
                    <a:pt x="17" y="7"/>
                    <a:pt x="17" y="7"/>
                  </a:cubicBezTo>
                  <a:lnTo>
                    <a:pt x="24" y="9"/>
                  </a:lnTo>
                  <a:close/>
                </a:path>
              </a:pathLst>
            </a:custGeom>
            <a:solidFill>
              <a:srgbClr val="FFFFFF"/>
            </a:solidFill>
            <a:ln w="9525">
              <a:noFill/>
              <a:round/>
              <a:headEnd/>
              <a:tailEnd/>
            </a:ln>
          </p:spPr>
          <p:txBody>
            <a:bodyPr/>
            <a:lstStyle/>
            <a:p>
              <a:endParaRPr lang="zh-CN" altLang="en-US"/>
            </a:p>
          </p:txBody>
        </p:sp>
        <p:sp>
          <p:nvSpPr>
            <p:cNvPr id="73760" name="Freeform 19"/>
            <p:cNvSpPr>
              <a:spLocks/>
            </p:cNvSpPr>
            <p:nvPr/>
          </p:nvSpPr>
          <p:spPr bwMode="auto">
            <a:xfrm>
              <a:off x="1440" y="1987"/>
              <a:ext cx="50" cy="26"/>
            </a:xfrm>
            <a:custGeom>
              <a:avLst/>
              <a:gdLst>
                <a:gd name="T0" fmla="*/ 0 w 39"/>
                <a:gd name="T1" fmla="*/ 664122276 h 20"/>
                <a:gd name="T2" fmla="*/ 516226718 w 39"/>
                <a:gd name="T3" fmla="*/ 438056497 h 20"/>
                <a:gd name="T4" fmla="*/ 516226718 w 39"/>
                <a:gd name="T5" fmla="*/ 0 h 20"/>
                <a:gd name="T6" fmla="*/ 91266587 w 39"/>
                <a:gd name="T7" fmla="*/ 241714693 h 20"/>
                <a:gd name="T8" fmla="*/ 0 w 39"/>
                <a:gd name="T9" fmla="*/ 241714693 h 20"/>
                <a:gd name="T10" fmla="*/ 0 w 39"/>
                <a:gd name="T11" fmla="*/ 664122276 h 20"/>
                <a:gd name="T12" fmla="*/ 0 60000 65536"/>
                <a:gd name="T13" fmla="*/ 0 60000 65536"/>
                <a:gd name="T14" fmla="*/ 0 60000 65536"/>
                <a:gd name="T15" fmla="*/ 0 60000 65536"/>
                <a:gd name="T16" fmla="*/ 0 60000 65536"/>
                <a:gd name="T17" fmla="*/ 0 60000 65536"/>
                <a:gd name="T18" fmla="*/ 0 w 39"/>
                <a:gd name="T19" fmla="*/ 0 h 20"/>
                <a:gd name="T20" fmla="*/ 39 w 3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9" h="20">
                  <a:moveTo>
                    <a:pt x="0" y="20"/>
                  </a:moveTo>
                  <a:lnTo>
                    <a:pt x="39" y="13"/>
                  </a:lnTo>
                  <a:lnTo>
                    <a:pt x="39" y="0"/>
                  </a:lnTo>
                  <a:lnTo>
                    <a:pt x="7" y="7"/>
                  </a:lnTo>
                  <a:lnTo>
                    <a:pt x="0" y="7"/>
                  </a:lnTo>
                  <a:lnTo>
                    <a:pt x="0" y="20"/>
                  </a:lnTo>
                  <a:close/>
                </a:path>
              </a:pathLst>
            </a:custGeom>
            <a:solidFill>
              <a:schemeClr val="bg1"/>
            </a:solidFill>
            <a:ln w="9525">
              <a:noFill/>
              <a:round/>
              <a:headEnd/>
              <a:tailEnd/>
            </a:ln>
          </p:spPr>
          <p:txBody>
            <a:bodyPr/>
            <a:lstStyle/>
            <a:p>
              <a:endParaRPr lang="zh-CN" altLang="en-US"/>
            </a:p>
          </p:txBody>
        </p:sp>
        <p:sp>
          <p:nvSpPr>
            <p:cNvPr id="73761" name="Freeform 20"/>
            <p:cNvSpPr>
              <a:spLocks/>
            </p:cNvSpPr>
            <p:nvPr/>
          </p:nvSpPr>
          <p:spPr bwMode="auto">
            <a:xfrm>
              <a:off x="1782" y="1946"/>
              <a:ext cx="33" cy="33"/>
            </a:xfrm>
            <a:custGeom>
              <a:avLst/>
              <a:gdLst>
                <a:gd name="T0" fmla="*/ 0 w 26"/>
                <a:gd name="T1" fmla="*/ 176914052 h 26"/>
                <a:gd name="T2" fmla="*/ 176914052 w 26"/>
                <a:gd name="T3" fmla="*/ 125250175 h 26"/>
                <a:gd name="T4" fmla="*/ 176914052 w 26"/>
                <a:gd name="T5" fmla="*/ 0 h 26"/>
                <a:gd name="T6" fmla="*/ 0 w 26"/>
                <a:gd name="T7" fmla="*/ 95092202 h 26"/>
                <a:gd name="T8" fmla="*/ 0 w 26"/>
                <a:gd name="T9" fmla="*/ 176914052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0" y="26"/>
                  </a:moveTo>
                  <a:lnTo>
                    <a:pt x="26" y="19"/>
                  </a:lnTo>
                  <a:lnTo>
                    <a:pt x="26" y="0"/>
                  </a:lnTo>
                  <a:lnTo>
                    <a:pt x="0" y="13"/>
                  </a:lnTo>
                  <a:lnTo>
                    <a:pt x="0" y="26"/>
                  </a:lnTo>
                  <a:close/>
                </a:path>
              </a:pathLst>
            </a:custGeom>
            <a:solidFill>
              <a:schemeClr val="bg1"/>
            </a:solidFill>
            <a:ln w="9525">
              <a:noFill/>
              <a:round/>
              <a:headEnd/>
              <a:tailEnd/>
            </a:ln>
          </p:spPr>
          <p:txBody>
            <a:bodyPr/>
            <a:lstStyle/>
            <a:p>
              <a:endParaRPr lang="zh-CN" altLang="en-US"/>
            </a:p>
          </p:txBody>
        </p:sp>
        <p:sp>
          <p:nvSpPr>
            <p:cNvPr id="73762" name="Freeform 21"/>
            <p:cNvSpPr>
              <a:spLocks/>
            </p:cNvSpPr>
            <p:nvPr/>
          </p:nvSpPr>
          <p:spPr bwMode="auto">
            <a:xfrm>
              <a:off x="1416" y="2689"/>
              <a:ext cx="399" cy="1310"/>
            </a:xfrm>
            <a:custGeom>
              <a:avLst/>
              <a:gdLst>
                <a:gd name="T0" fmla="*/ 2147483647 w 48"/>
                <a:gd name="T1" fmla="*/ 2147483647 h 157"/>
                <a:gd name="T2" fmla="*/ 2147483647 w 48"/>
                <a:gd name="T3" fmla="*/ 0 h 157"/>
                <a:gd name="T4" fmla="*/ 2147483647 w 48"/>
                <a:gd name="T5" fmla="*/ 2147483647 h 157"/>
                <a:gd name="T6" fmla="*/ 2147483647 w 48"/>
                <a:gd name="T7" fmla="*/ 2147483647 h 157"/>
                <a:gd name="T8" fmla="*/ 2147483647 w 48"/>
                <a:gd name="T9" fmla="*/ 2147483647 h 157"/>
                <a:gd name="T10" fmla="*/ 2147483647 w 48"/>
                <a:gd name="T11" fmla="*/ 2147483647 h 157"/>
                <a:gd name="T12" fmla="*/ 2147483647 w 48"/>
                <a:gd name="T13" fmla="*/ 2147483647 h 157"/>
                <a:gd name="T14" fmla="*/ 2147483647 w 48"/>
                <a:gd name="T15" fmla="*/ 2147483647 h 157"/>
                <a:gd name="T16" fmla="*/ 2147483647 w 48"/>
                <a:gd name="T17" fmla="*/ 2147483647 h 157"/>
                <a:gd name="T18" fmla="*/ 2147483647 w 48"/>
                <a:gd name="T19" fmla="*/ 2147483647 h 157"/>
                <a:gd name="T20" fmla="*/ 2147483647 w 48"/>
                <a:gd name="T21" fmla="*/ 2147483647 h 157"/>
                <a:gd name="T22" fmla="*/ 2147483647 w 48"/>
                <a:gd name="T23" fmla="*/ 2147483647 h 157"/>
                <a:gd name="T24" fmla="*/ 2147483647 w 48"/>
                <a:gd name="T25" fmla="*/ 2147483647 h 157"/>
                <a:gd name="T26" fmla="*/ 2147483647 w 48"/>
                <a:gd name="T27" fmla="*/ 2147483647 h 157"/>
                <a:gd name="T28" fmla="*/ 2147483647 w 48"/>
                <a:gd name="T29" fmla="*/ 2147483647 h 157"/>
                <a:gd name="T30" fmla="*/ 2147483647 w 48"/>
                <a:gd name="T31" fmla="*/ 2147483647 h 157"/>
                <a:gd name="T32" fmla="*/ 0 w 48"/>
                <a:gd name="T33" fmla="*/ 2147483647 h 157"/>
                <a:gd name="T34" fmla="*/ 2147483647 w 48"/>
                <a:gd name="T35" fmla="*/ 2147483647 h 157"/>
                <a:gd name="T36" fmla="*/ 2147483647 w 48"/>
                <a:gd name="T37" fmla="*/ 2147483647 h 157"/>
                <a:gd name="T38" fmla="*/ 2147483647 w 48"/>
                <a:gd name="T39" fmla="*/ 2147483647 h 157"/>
                <a:gd name="T40" fmla="*/ 2147483647 w 48"/>
                <a:gd name="T41" fmla="*/ 2147483647 h 157"/>
                <a:gd name="T42" fmla="*/ 2147483647 w 48"/>
                <a:gd name="T43" fmla="*/ 2147483647 h 157"/>
                <a:gd name="T44" fmla="*/ 2147483647 w 48"/>
                <a:gd name="T45" fmla="*/ 2147483647 h 157"/>
                <a:gd name="T46" fmla="*/ 2147483647 w 48"/>
                <a:gd name="T47" fmla="*/ 2147483647 h 157"/>
                <a:gd name="T48" fmla="*/ 2147483647 w 48"/>
                <a:gd name="T49" fmla="*/ 2147483647 h 157"/>
                <a:gd name="T50" fmla="*/ 2147483647 w 48"/>
                <a:gd name="T51" fmla="*/ 2147483647 h 157"/>
                <a:gd name="T52" fmla="*/ 2147483647 w 48"/>
                <a:gd name="T53" fmla="*/ 2147483647 h 157"/>
                <a:gd name="T54" fmla="*/ 2147483647 w 48"/>
                <a:gd name="T55" fmla="*/ 2147483647 h 157"/>
                <a:gd name="T56" fmla="*/ 2147483647 w 48"/>
                <a:gd name="T57" fmla="*/ 2147483647 h 157"/>
                <a:gd name="T58" fmla="*/ 2147483647 w 48"/>
                <a:gd name="T59" fmla="*/ 2147483647 h 157"/>
                <a:gd name="T60" fmla="*/ 2147483647 w 48"/>
                <a:gd name="T61" fmla="*/ 2147483647 h 157"/>
                <a:gd name="T62" fmla="*/ 2147483647 w 48"/>
                <a:gd name="T63" fmla="*/ 2147483647 h 157"/>
                <a:gd name="T64" fmla="*/ 2147483647 w 48"/>
                <a:gd name="T65" fmla="*/ 2147483647 h 157"/>
                <a:gd name="T66" fmla="*/ 2147483647 w 48"/>
                <a:gd name="T67" fmla="*/ 2147483647 h 157"/>
                <a:gd name="T68" fmla="*/ 2147483647 w 48"/>
                <a:gd name="T69" fmla="*/ 2147483647 h 157"/>
                <a:gd name="T70" fmla="*/ 2147483647 w 48"/>
                <a:gd name="T71" fmla="*/ 2147483647 h 157"/>
                <a:gd name="T72" fmla="*/ 2147483647 w 48"/>
                <a:gd name="T73" fmla="*/ 2147483647 h 157"/>
                <a:gd name="T74" fmla="*/ 2147483647 w 48"/>
                <a:gd name="T75" fmla="*/ 2147483647 h 157"/>
                <a:gd name="T76" fmla="*/ 2147483647 w 48"/>
                <a:gd name="T77" fmla="*/ 2147483647 h 157"/>
                <a:gd name="T78" fmla="*/ 2147483647 w 48"/>
                <a:gd name="T79" fmla="*/ 2147483647 h 157"/>
                <a:gd name="T80" fmla="*/ 2147483647 w 48"/>
                <a:gd name="T81" fmla="*/ 2147483647 h 157"/>
                <a:gd name="T82" fmla="*/ 2147483647 w 48"/>
                <a:gd name="T83" fmla="*/ 2147483647 h 157"/>
                <a:gd name="T84" fmla="*/ 2147483647 w 48"/>
                <a:gd name="T85" fmla="*/ 2147483647 h 157"/>
                <a:gd name="T86" fmla="*/ 2147483647 w 48"/>
                <a:gd name="T87" fmla="*/ 2147483647 h 157"/>
                <a:gd name="T88" fmla="*/ 2147483647 w 48"/>
                <a:gd name="T89" fmla="*/ 2147483647 h 157"/>
                <a:gd name="T90" fmla="*/ 2147483647 w 48"/>
                <a:gd name="T91" fmla="*/ 2147483647 h 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157"/>
                <a:gd name="T140" fmla="*/ 48 w 48"/>
                <a:gd name="T141" fmla="*/ 157 h 1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157">
                  <a:moveTo>
                    <a:pt x="31" y="4"/>
                  </a:moveTo>
                  <a:cubicBezTo>
                    <a:pt x="31" y="4"/>
                    <a:pt x="31" y="3"/>
                    <a:pt x="31" y="2"/>
                  </a:cubicBezTo>
                  <a:cubicBezTo>
                    <a:pt x="31" y="2"/>
                    <a:pt x="30" y="1"/>
                    <a:pt x="30" y="0"/>
                  </a:cubicBezTo>
                  <a:cubicBezTo>
                    <a:pt x="30" y="0"/>
                    <a:pt x="29" y="0"/>
                    <a:pt x="29" y="0"/>
                  </a:cubicBezTo>
                  <a:cubicBezTo>
                    <a:pt x="29" y="0"/>
                    <a:pt x="27" y="0"/>
                    <a:pt x="27" y="0"/>
                  </a:cubicBezTo>
                  <a:cubicBezTo>
                    <a:pt x="26" y="0"/>
                    <a:pt x="23" y="1"/>
                    <a:pt x="23" y="1"/>
                  </a:cubicBezTo>
                  <a:cubicBezTo>
                    <a:pt x="22" y="1"/>
                    <a:pt x="22" y="2"/>
                    <a:pt x="22" y="2"/>
                  </a:cubicBezTo>
                  <a:cubicBezTo>
                    <a:pt x="22" y="2"/>
                    <a:pt x="22" y="2"/>
                    <a:pt x="22" y="2"/>
                  </a:cubicBezTo>
                  <a:cubicBezTo>
                    <a:pt x="21" y="3"/>
                    <a:pt x="21" y="3"/>
                    <a:pt x="21" y="3"/>
                  </a:cubicBezTo>
                  <a:cubicBezTo>
                    <a:pt x="21" y="3"/>
                    <a:pt x="21" y="5"/>
                    <a:pt x="21" y="6"/>
                  </a:cubicBezTo>
                  <a:cubicBezTo>
                    <a:pt x="21" y="6"/>
                    <a:pt x="21" y="6"/>
                    <a:pt x="21" y="6"/>
                  </a:cubicBezTo>
                  <a:cubicBezTo>
                    <a:pt x="17" y="6"/>
                    <a:pt x="17" y="6"/>
                    <a:pt x="17" y="6"/>
                  </a:cubicBezTo>
                  <a:cubicBezTo>
                    <a:pt x="17" y="10"/>
                    <a:pt x="17" y="10"/>
                    <a:pt x="17" y="10"/>
                  </a:cubicBezTo>
                  <a:cubicBezTo>
                    <a:pt x="17" y="10"/>
                    <a:pt x="16" y="13"/>
                    <a:pt x="16" y="14"/>
                  </a:cubicBezTo>
                  <a:cubicBezTo>
                    <a:pt x="15" y="15"/>
                    <a:pt x="15" y="17"/>
                    <a:pt x="15" y="18"/>
                  </a:cubicBezTo>
                  <a:cubicBezTo>
                    <a:pt x="15" y="18"/>
                    <a:pt x="14" y="20"/>
                    <a:pt x="14" y="20"/>
                  </a:cubicBezTo>
                  <a:cubicBezTo>
                    <a:pt x="14" y="21"/>
                    <a:pt x="14" y="25"/>
                    <a:pt x="13" y="25"/>
                  </a:cubicBezTo>
                  <a:cubicBezTo>
                    <a:pt x="13" y="26"/>
                    <a:pt x="13" y="29"/>
                    <a:pt x="13" y="31"/>
                  </a:cubicBezTo>
                  <a:cubicBezTo>
                    <a:pt x="13" y="32"/>
                    <a:pt x="13" y="45"/>
                    <a:pt x="13" y="46"/>
                  </a:cubicBezTo>
                  <a:cubicBezTo>
                    <a:pt x="13" y="47"/>
                    <a:pt x="13" y="52"/>
                    <a:pt x="13" y="53"/>
                  </a:cubicBezTo>
                  <a:cubicBezTo>
                    <a:pt x="12" y="54"/>
                    <a:pt x="11" y="63"/>
                    <a:pt x="11" y="63"/>
                  </a:cubicBezTo>
                  <a:cubicBezTo>
                    <a:pt x="11" y="63"/>
                    <a:pt x="11" y="63"/>
                    <a:pt x="11" y="63"/>
                  </a:cubicBezTo>
                  <a:cubicBezTo>
                    <a:pt x="11" y="63"/>
                    <a:pt x="10" y="62"/>
                    <a:pt x="9" y="62"/>
                  </a:cubicBezTo>
                  <a:cubicBezTo>
                    <a:pt x="9" y="61"/>
                    <a:pt x="7" y="62"/>
                    <a:pt x="7" y="62"/>
                  </a:cubicBezTo>
                  <a:cubicBezTo>
                    <a:pt x="6" y="62"/>
                    <a:pt x="4" y="64"/>
                    <a:pt x="4" y="64"/>
                  </a:cubicBezTo>
                  <a:cubicBezTo>
                    <a:pt x="3" y="65"/>
                    <a:pt x="3" y="65"/>
                    <a:pt x="3" y="66"/>
                  </a:cubicBezTo>
                  <a:cubicBezTo>
                    <a:pt x="3" y="66"/>
                    <a:pt x="3" y="67"/>
                    <a:pt x="3" y="68"/>
                  </a:cubicBezTo>
                  <a:cubicBezTo>
                    <a:pt x="3" y="68"/>
                    <a:pt x="3" y="69"/>
                    <a:pt x="3" y="69"/>
                  </a:cubicBezTo>
                  <a:cubicBezTo>
                    <a:pt x="2" y="69"/>
                    <a:pt x="2" y="70"/>
                    <a:pt x="2" y="70"/>
                  </a:cubicBezTo>
                  <a:cubicBezTo>
                    <a:pt x="2" y="70"/>
                    <a:pt x="2" y="72"/>
                    <a:pt x="2" y="72"/>
                  </a:cubicBezTo>
                  <a:cubicBezTo>
                    <a:pt x="2" y="73"/>
                    <a:pt x="1" y="81"/>
                    <a:pt x="1" y="83"/>
                  </a:cubicBezTo>
                  <a:cubicBezTo>
                    <a:pt x="1" y="84"/>
                    <a:pt x="1" y="111"/>
                    <a:pt x="1" y="112"/>
                  </a:cubicBezTo>
                  <a:cubicBezTo>
                    <a:pt x="1" y="113"/>
                    <a:pt x="0" y="121"/>
                    <a:pt x="0" y="121"/>
                  </a:cubicBezTo>
                  <a:cubicBezTo>
                    <a:pt x="0" y="122"/>
                    <a:pt x="0" y="124"/>
                    <a:pt x="0" y="124"/>
                  </a:cubicBezTo>
                  <a:cubicBezTo>
                    <a:pt x="0" y="125"/>
                    <a:pt x="1" y="126"/>
                    <a:pt x="1" y="126"/>
                  </a:cubicBezTo>
                  <a:cubicBezTo>
                    <a:pt x="2" y="126"/>
                    <a:pt x="6" y="129"/>
                    <a:pt x="7" y="129"/>
                  </a:cubicBezTo>
                  <a:cubicBezTo>
                    <a:pt x="8" y="130"/>
                    <a:pt x="10" y="131"/>
                    <a:pt x="10" y="132"/>
                  </a:cubicBezTo>
                  <a:cubicBezTo>
                    <a:pt x="11" y="132"/>
                    <a:pt x="11" y="134"/>
                    <a:pt x="12" y="134"/>
                  </a:cubicBezTo>
                  <a:cubicBezTo>
                    <a:pt x="12" y="135"/>
                    <a:pt x="13" y="136"/>
                    <a:pt x="14" y="136"/>
                  </a:cubicBezTo>
                  <a:cubicBezTo>
                    <a:pt x="15" y="136"/>
                    <a:pt x="15" y="136"/>
                    <a:pt x="15" y="137"/>
                  </a:cubicBezTo>
                  <a:cubicBezTo>
                    <a:pt x="15" y="137"/>
                    <a:pt x="14" y="138"/>
                    <a:pt x="14" y="138"/>
                  </a:cubicBezTo>
                  <a:cubicBezTo>
                    <a:pt x="14" y="138"/>
                    <a:pt x="13" y="137"/>
                    <a:pt x="13" y="138"/>
                  </a:cubicBezTo>
                  <a:cubicBezTo>
                    <a:pt x="12" y="138"/>
                    <a:pt x="12" y="139"/>
                    <a:pt x="12" y="140"/>
                  </a:cubicBezTo>
                  <a:cubicBezTo>
                    <a:pt x="12" y="140"/>
                    <a:pt x="12" y="141"/>
                    <a:pt x="12" y="142"/>
                  </a:cubicBezTo>
                  <a:cubicBezTo>
                    <a:pt x="12" y="142"/>
                    <a:pt x="11" y="143"/>
                    <a:pt x="11" y="143"/>
                  </a:cubicBezTo>
                  <a:cubicBezTo>
                    <a:pt x="10" y="144"/>
                    <a:pt x="10" y="145"/>
                    <a:pt x="9" y="146"/>
                  </a:cubicBezTo>
                  <a:cubicBezTo>
                    <a:pt x="9" y="147"/>
                    <a:pt x="10" y="150"/>
                    <a:pt x="10" y="151"/>
                  </a:cubicBezTo>
                  <a:cubicBezTo>
                    <a:pt x="11" y="153"/>
                    <a:pt x="13" y="155"/>
                    <a:pt x="13" y="155"/>
                  </a:cubicBezTo>
                  <a:cubicBezTo>
                    <a:pt x="14" y="156"/>
                    <a:pt x="15" y="156"/>
                    <a:pt x="16" y="156"/>
                  </a:cubicBezTo>
                  <a:cubicBezTo>
                    <a:pt x="23" y="157"/>
                    <a:pt x="25" y="156"/>
                    <a:pt x="25" y="156"/>
                  </a:cubicBezTo>
                  <a:cubicBezTo>
                    <a:pt x="27" y="155"/>
                    <a:pt x="27" y="155"/>
                    <a:pt x="28" y="155"/>
                  </a:cubicBezTo>
                  <a:cubicBezTo>
                    <a:pt x="28" y="154"/>
                    <a:pt x="29" y="154"/>
                    <a:pt x="29" y="153"/>
                  </a:cubicBezTo>
                  <a:cubicBezTo>
                    <a:pt x="29" y="153"/>
                    <a:pt x="29" y="153"/>
                    <a:pt x="29" y="152"/>
                  </a:cubicBezTo>
                  <a:cubicBezTo>
                    <a:pt x="30" y="151"/>
                    <a:pt x="29" y="149"/>
                    <a:pt x="29" y="148"/>
                  </a:cubicBezTo>
                  <a:cubicBezTo>
                    <a:pt x="29" y="148"/>
                    <a:pt x="30" y="145"/>
                    <a:pt x="30" y="144"/>
                  </a:cubicBezTo>
                  <a:cubicBezTo>
                    <a:pt x="31" y="142"/>
                    <a:pt x="30" y="142"/>
                    <a:pt x="30" y="142"/>
                  </a:cubicBezTo>
                  <a:cubicBezTo>
                    <a:pt x="30" y="142"/>
                    <a:pt x="30" y="142"/>
                    <a:pt x="30" y="142"/>
                  </a:cubicBezTo>
                  <a:cubicBezTo>
                    <a:pt x="30" y="142"/>
                    <a:pt x="30" y="141"/>
                    <a:pt x="30" y="140"/>
                  </a:cubicBezTo>
                  <a:cubicBezTo>
                    <a:pt x="30" y="140"/>
                    <a:pt x="30" y="140"/>
                    <a:pt x="30" y="140"/>
                  </a:cubicBezTo>
                  <a:cubicBezTo>
                    <a:pt x="29" y="140"/>
                    <a:pt x="29" y="140"/>
                    <a:pt x="29" y="140"/>
                  </a:cubicBezTo>
                  <a:cubicBezTo>
                    <a:pt x="29" y="139"/>
                    <a:pt x="29" y="139"/>
                    <a:pt x="29" y="139"/>
                  </a:cubicBezTo>
                  <a:cubicBezTo>
                    <a:pt x="29" y="138"/>
                    <a:pt x="29" y="138"/>
                    <a:pt x="29" y="138"/>
                  </a:cubicBezTo>
                  <a:cubicBezTo>
                    <a:pt x="29" y="138"/>
                    <a:pt x="29" y="138"/>
                    <a:pt x="29" y="138"/>
                  </a:cubicBezTo>
                  <a:cubicBezTo>
                    <a:pt x="29" y="138"/>
                    <a:pt x="29" y="137"/>
                    <a:pt x="29" y="136"/>
                  </a:cubicBezTo>
                  <a:cubicBezTo>
                    <a:pt x="29" y="136"/>
                    <a:pt x="28" y="136"/>
                    <a:pt x="28" y="135"/>
                  </a:cubicBezTo>
                  <a:cubicBezTo>
                    <a:pt x="27" y="135"/>
                    <a:pt x="27" y="135"/>
                    <a:pt x="27" y="135"/>
                  </a:cubicBezTo>
                  <a:cubicBezTo>
                    <a:pt x="27" y="135"/>
                    <a:pt x="31" y="133"/>
                    <a:pt x="31" y="133"/>
                  </a:cubicBezTo>
                  <a:cubicBezTo>
                    <a:pt x="32" y="133"/>
                    <a:pt x="37" y="131"/>
                    <a:pt x="38" y="131"/>
                  </a:cubicBezTo>
                  <a:cubicBezTo>
                    <a:pt x="38" y="131"/>
                    <a:pt x="39" y="129"/>
                    <a:pt x="40" y="128"/>
                  </a:cubicBezTo>
                  <a:cubicBezTo>
                    <a:pt x="40" y="127"/>
                    <a:pt x="40" y="123"/>
                    <a:pt x="40" y="123"/>
                  </a:cubicBezTo>
                  <a:cubicBezTo>
                    <a:pt x="41" y="122"/>
                    <a:pt x="43" y="114"/>
                    <a:pt x="43" y="113"/>
                  </a:cubicBezTo>
                  <a:cubicBezTo>
                    <a:pt x="43" y="113"/>
                    <a:pt x="46" y="103"/>
                    <a:pt x="46" y="103"/>
                  </a:cubicBezTo>
                  <a:cubicBezTo>
                    <a:pt x="46" y="101"/>
                    <a:pt x="47" y="91"/>
                    <a:pt x="47" y="90"/>
                  </a:cubicBezTo>
                  <a:cubicBezTo>
                    <a:pt x="47" y="90"/>
                    <a:pt x="48" y="80"/>
                    <a:pt x="48" y="78"/>
                  </a:cubicBezTo>
                  <a:cubicBezTo>
                    <a:pt x="48" y="76"/>
                    <a:pt x="48" y="74"/>
                    <a:pt x="48" y="72"/>
                  </a:cubicBezTo>
                  <a:cubicBezTo>
                    <a:pt x="47" y="68"/>
                    <a:pt x="46" y="68"/>
                    <a:pt x="45" y="68"/>
                  </a:cubicBezTo>
                  <a:cubicBezTo>
                    <a:pt x="44" y="68"/>
                    <a:pt x="43" y="67"/>
                    <a:pt x="43" y="67"/>
                  </a:cubicBezTo>
                  <a:cubicBezTo>
                    <a:pt x="43" y="67"/>
                    <a:pt x="43" y="55"/>
                    <a:pt x="43" y="54"/>
                  </a:cubicBezTo>
                  <a:cubicBezTo>
                    <a:pt x="43" y="53"/>
                    <a:pt x="42" y="47"/>
                    <a:pt x="42" y="47"/>
                  </a:cubicBezTo>
                  <a:cubicBezTo>
                    <a:pt x="41" y="46"/>
                    <a:pt x="42" y="45"/>
                    <a:pt x="42" y="43"/>
                  </a:cubicBezTo>
                  <a:cubicBezTo>
                    <a:pt x="42" y="42"/>
                    <a:pt x="40" y="38"/>
                    <a:pt x="40" y="37"/>
                  </a:cubicBezTo>
                  <a:cubicBezTo>
                    <a:pt x="40" y="37"/>
                    <a:pt x="40" y="30"/>
                    <a:pt x="40" y="28"/>
                  </a:cubicBezTo>
                  <a:cubicBezTo>
                    <a:pt x="39" y="26"/>
                    <a:pt x="38" y="14"/>
                    <a:pt x="37" y="14"/>
                  </a:cubicBezTo>
                  <a:cubicBezTo>
                    <a:pt x="37" y="14"/>
                    <a:pt x="36" y="14"/>
                    <a:pt x="35" y="14"/>
                  </a:cubicBezTo>
                  <a:cubicBezTo>
                    <a:pt x="35" y="14"/>
                    <a:pt x="34" y="13"/>
                    <a:pt x="34" y="13"/>
                  </a:cubicBezTo>
                  <a:cubicBezTo>
                    <a:pt x="34" y="13"/>
                    <a:pt x="34" y="13"/>
                    <a:pt x="34" y="12"/>
                  </a:cubicBezTo>
                  <a:cubicBezTo>
                    <a:pt x="35" y="12"/>
                    <a:pt x="35" y="11"/>
                    <a:pt x="35" y="11"/>
                  </a:cubicBezTo>
                  <a:cubicBezTo>
                    <a:pt x="35" y="10"/>
                    <a:pt x="36" y="8"/>
                    <a:pt x="36" y="7"/>
                  </a:cubicBezTo>
                  <a:cubicBezTo>
                    <a:pt x="36" y="7"/>
                    <a:pt x="36" y="6"/>
                    <a:pt x="36" y="5"/>
                  </a:cubicBezTo>
                  <a:cubicBezTo>
                    <a:pt x="37" y="5"/>
                    <a:pt x="36" y="5"/>
                    <a:pt x="35" y="5"/>
                  </a:cubicBezTo>
                  <a:cubicBezTo>
                    <a:pt x="35" y="5"/>
                    <a:pt x="31" y="5"/>
                    <a:pt x="31" y="5"/>
                  </a:cubicBezTo>
                  <a:lnTo>
                    <a:pt x="31" y="4"/>
                  </a:lnTo>
                  <a:close/>
                </a:path>
              </a:pathLst>
            </a:custGeom>
            <a:gradFill rotWithShape="1">
              <a:gsLst>
                <a:gs pos="0">
                  <a:schemeClr val="bg2">
                    <a:alpha val="56000"/>
                  </a:schemeClr>
                </a:gs>
                <a:gs pos="100000">
                  <a:srgbClr val="FFFFFF">
                    <a:alpha val="0"/>
                  </a:srgbClr>
                </a:gs>
              </a:gsLst>
              <a:lin ang="5400000" scaled="1"/>
            </a:gradFill>
            <a:ln w="9525">
              <a:noFill/>
              <a:round/>
              <a:headEnd/>
              <a:tailEnd/>
            </a:ln>
          </p:spPr>
          <p:txBody>
            <a:bodyPr/>
            <a:lstStyle/>
            <a:p>
              <a:endParaRPr lang="zh-CN" altLang="en-US"/>
            </a:p>
          </p:txBody>
        </p:sp>
        <p:sp>
          <p:nvSpPr>
            <p:cNvPr id="73763" name="Freeform 22"/>
            <p:cNvSpPr>
              <a:spLocks/>
            </p:cNvSpPr>
            <p:nvPr/>
          </p:nvSpPr>
          <p:spPr bwMode="auto">
            <a:xfrm>
              <a:off x="1632" y="2931"/>
              <a:ext cx="42" cy="375"/>
            </a:xfrm>
            <a:custGeom>
              <a:avLst/>
              <a:gdLst>
                <a:gd name="T0" fmla="*/ 2147483647 w 5"/>
                <a:gd name="T1" fmla="*/ 2147483647 h 45"/>
                <a:gd name="T2" fmla="*/ 2147483647 w 5"/>
                <a:gd name="T3" fmla="*/ 2147483647 h 45"/>
                <a:gd name="T4" fmla="*/ 0 w 5"/>
                <a:gd name="T5" fmla="*/ 2147483647 h 45"/>
                <a:gd name="T6" fmla="*/ 0 w 5"/>
                <a:gd name="T7" fmla="*/ 2147483647 h 45"/>
                <a:gd name="T8" fmla="*/ 0 w 5"/>
                <a:gd name="T9" fmla="*/ 0 h 45"/>
                <a:gd name="T10" fmla="*/ 2147483647 w 5"/>
                <a:gd name="T11" fmla="*/ 2147483647 h 45"/>
                <a:gd name="T12" fmla="*/ 2147483647 w 5"/>
                <a:gd name="T13" fmla="*/ 2147483647 h 45"/>
                <a:gd name="T14" fmla="*/ 2147483647 w 5"/>
                <a:gd name="T15" fmla="*/ 2147483647 h 45"/>
                <a:gd name="T16" fmla="*/ 2147483647 w 5"/>
                <a:gd name="T17" fmla="*/ 2147483647 h 45"/>
                <a:gd name="T18" fmla="*/ 2147483647 w 5"/>
                <a:gd name="T19" fmla="*/ 2147483647 h 45"/>
                <a:gd name="T20" fmla="*/ 2147483647 w 5"/>
                <a:gd name="T21" fmla="*/ 2147483647 h 45"/>
                <a:gd name="T22" fmla="*/ 2147483647 w 5"/>
                <a:gd name="T23" fmla="*/ 2147483647 h 45"/>
                <a:gd name="T24" fmla="*/ 2147483647 w 5"/>
                <a:gd name="T25" fmla="*/ 2147483647 h 45"/>
                <a:gd name="T26" fmla="*/ 2147483647 w 5"/>
                <a:gd name="T27" fmla="*/ 2147483647 h 45"/>
                <a:gd name="T28" fmla="*/ 2147483647 w 5"/>
                <a:gd name="T29" fmla="*/ 2147483647 h 45"/>
                <a:gd name="T30" fmla="*/ 2147483647 w 5"/>
                <a:gd name="T31" fmla="*/ 2147483647 h 45"/>
                <a:gd name="T32" fmla="*/ 2147483647 w 5"/>
                <a:gd name="T33" fmla="*/ 2147483647 h 45"/>
                <a:gd name="T34" fmla="*/ 2147483647 w 5"/>
                <a:gd name="T35" fmla="*/ 2147483647 h 45"/>
                <a:gd name="T36" fmla="*/ 2147483647 w 5"/>
                <a:gd name="T37" fmla="*/ 214748364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45"/>
                <a:gd name="T59" fmla="*/ 5 w 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45">
                  <a:moveTo>
                    <a:pt x="2" y="38"/>
                  </a:moveTo>
                  <a:cubicBezTo>
                    <a:pt x="2" y="37"/>
                    <a:pt x="1" y="34"/>
                    <a:pt x="1" y="33"/>
                  </a:cubicBezTo>
                  <a:cubicBezTo>
                    <a:pt x="0" y="33"/>
                    <a:pt x="0" y="26"/>
                    <a:pt x="0" y="25"/>
                  </a:cubicBezTo>
                  <a:cubicBezTo>
                    <a:pt x="0" y="25"/>
                    <a:pt x="0" y="15"/>
                    <a:pt x="0" y="14"/>
                  </a:cubicBezTo>
                  <a:cubicBezTo>
                    <a:pt x="0" y="13"/>
                    <a:pt x="0" y="0"/>
                    <a:pt x="0" y="0"/>
                  </a:cubicBezTo>
                  <a:cubicBezTo>
                    <a:pt x="0" y="0"/>
                    <a:pt x="2" y="5"/>
                    <a:pt x="2" y="5"/>
                  </a:cubicBezTo>
                  <a:cubicBezTo>
                    <a:pt x="2" y="6"/>
                    <a:pt x="3" y="9"/>
                    <a:pt x="3" y="10"/>
                  </a:cubicBezTo>
                  <a:cubicBezTo>
                    <a:pt x="3" y="10"/>
                    <a:pt x="4" y="14"/>
                    <a:pt x="4" y="14"/>
                  </a:cubicBezTo>
                  <a:cubicBezTo>
                    <a:pt x="4" y="15"/>
                    <a:pt x="4" y="16"/>
                    <a:pt x="4" y="16"/>
                  </a:cubicBezTo>
                  <a:cubicBezTo>
                    <a:pt x="4" y="17"/>
                    <a:pt x="5" y="17"/>
                    <a:pt x="4" y="17"/>
                  </a:cubicBezTo>
                  <a:cubicBezTo>
                    <a:pt x="4" y="18"/>
                    <a:pt x="5" y="18"/>
                    <a:pt x="4" y="18"/>
                  </a:cubicBezTo>
                  <a:cubicBezTo>
                    <a:pt x="4" y="18"/>
                    <a:pt x="4" y="19"/>
                    <a:pt x="4" y="19"/>
                  </a:cubicBezTo>
                  <a:cubicBezTo>
                    <a:pt x="4" y="20"/>
                    <a:pt x="4" y="20"/>
                    <a:pt x="4" y="21"/>
                  </a:cubicBezTo>
                  <a:cubicBezTo>
                    <a:pt x="4" y="21"/>
                    <a:pt x="4" y="22"/>
                    <a:pt x="4" y="22"/>
                  </a:cubicBezTo>
                  <a:cubicBezTo>
                    <a:pt x="4" y="23"/>
                    <a:pt x="4" y="25"/>
                    <a:pt x="4" y="25"/>
                  </a:cubicBezTo>
                  <a:cubicBezTo>
                    <a:pt x="4" y="25"/>
                    <a:pt x="4" y="29"/>
                    <a:pt x="3" y="30"/>
                  </a:cubicBezTo>
                  <a:cubicBezTo>
                    <a:pt x="3" y="31"/>
                    <a:pt x="2" y="36"/>
                    <a:pt x="2" y="36"/>
                  </a:cubicBezTo>
                  <a:cubicBezTo>
                    <a:pt x="2" y="37"/>
                    <a:pt x="3" y="45"/>
                    <a:pt x="3" y="45"/>
                  </a:cubicBezTo>
                  <a:cubicBezTo>
                    <a:pt x="3" y="45"/>
                    <a:pt x="2" y="39"/>
                    <a:pt x="2" y="38"/>
                  </a:cubicBezTo>
                  <a:close/>
                </a:path>
              </a:pathLst>
            </a:custGeom>
            <a:solidFill>
              <a:srgbClr val="FFFFFF"/>
            </a:solidFill>
            <a:ln w="9525">
              <a:noFill/>
              <a:round/>
              <a:headEnd/>
              <a:tailEnd/>
            </a:ln>
          </p:spPr>
          <p:txBody>
            <a:bodyPr/>
            <a:lstStyle/>
            <a:p>
              <a:endParaRPr lang="zh-CN" altLang="en-US"/>
            </a:p>
          </p:txBody>
        </p:sp>
      </p:grpSp>
      <p:grpSp>
        <p:nvGrpSpPr>
          <p:cNvPr id="73733" name="Group 23"/>
          <p:cNvGrpSpPr>
            <a:grpSpLocks/>
          </p:cNvGrpSpPr>
          <p:nvPr/>
        </p:nvGrpSpPr>
        <p:grpSpPr bwMode="auto">
          <a:xfrm>
            <a:off x="2894013" y="2003425"/>
            <a:ext cx="611187" cy="4068763"/>
            <a:chOff x="1823" y="1123"/>
            <a:chExt cx="385" cy="2563"/>
          </a:xfrm>
        </p:grpSpPr>
        <p:sp>
          <p:nvSpPr>
            <p:cNvPr id="73752" name="Freeform 24"/>
            <p:cNvSpPr>
              <a:spLocks noEditPoints="1"/>
            </p:cNvSpPr>
            <p:nvPr/>
          </p:nvSpPr>
          <p:spPr bwMode="auto">
            <a:xfrm>
              <a:off x="1823" y="1123"/>
              <a:ext cx="385" cy="1386"/>
            </a:xfrm>
            <a:custGeom>
              <a:avLst/>
              <a:gdLst>
                <a:gd name="T0" fmla="*/ 2147483647 w 47"/>
                <a:gd name="T1" fmla="*/ 2147483647 h 169"/>
                <a:gd name="T2" fmla="*/ 2147483647 w 47"/>
                <a:gd name="T3" fmla="*/ 2147483647 h 169"/>
                <a:gd name="T4" fmla="*/ 2147483647 w 47"/>
                <a:gd name="T5" fmla="*/ 2147483647 h 169"/>
                <a:gd name="T6" fmla="*/ 2147483647 w 47"/>
                <a:gd name="T7" fmla="*/ 2147483647 h 169"/>
                <a:gd name="T8" fmla="*/ 2147483647 w 47"/>
                <a:gd name="T9" fmla="*/ 2147483647 h 169"/>
                <a:gd name="T10" fmla="*/ 2147483647 w 47"/>
                <a:gd name="T11" fmla="*/ 2147483647 h 169"/>
                <a:gd name="T12" fmla="*/ 2147483647 w 47"/>
                <a:gd name="T13" fmla="*/ 2147483647 h 169"/>
                <a:gd name="T14" fmla="*/ 2147483647 w 47"/>
                <a:gd name="T15" fmla="*/ 2147483647 h 169"/>
                <a:gd name="T16" fmla="*/ 2147483647 w 47"/>
                <a:gd name="T17" fmla="*/ 2147483647 h 169"/>
                <a:gd name="T18" fmla="*/ 2147483647 w 47"/>
                <a:gd name="T19" fmla="*/ 2147483647 h 169"/>
                <a:gd name="T20" fmla="*/ 2147483647 w 47"/>
                <a:gd name="T21" fmla="*/ 2147483647 h 169"/>
                <a:gd name="T22" fmla="*/ 2147483647 w 47"/>
                <a:gd name="T23" fmla="*/ 2147483647 h 169"/>
                <a:gd name="T24" fmla="*/ 2147483647 w 47"/>
                <a:gd name="T25" fmla="*/ 2147483647 h 169"/>
                <a:gd name="T26" fmla="*/ 2147483647 w 47"/>
                <a:gd name="T27" fmla="*/ 2147483647 h 169"/>
                <a:gd name="T28" fmla="*/ 2147483647 w 47"/>
                <a:gd name="T29" fmla="*/ 2147483647 h 169"/>
                <a:gd name="T30" fmla="*/ 2147483647 w 47"/>
                <a:gd name="T31" fmla="*/ 2147483647 h 169"/>
                <a:gd name="T32" fmla="*/ 2147483647 w 47"/>
                <a:gd name="T33" fmla="*/ 2147483647 h 169"/>
                <a:gd name="T34" fmla="*/ 2147483647 w 47"/>
                <a:gd name="T35" fmla="*/ 2147483647 h 169"/>
                <a:gd name="T36" fmla="*/ 2147483647 w 47"/>
                <a:gd name="T37" fmla="*/ 2147483647 h 169"/>
                <a:gd name="T38" fmla="*/ 2147483647 w 47"/>
                <a:gd name="T39" fmla="*/ 2147483647 h 169"/>
                <a:gd name="T40" fmla="*/ 2147483647 w 47"/>
                <a:gd name="T41" fmla="*/ 2147483647 h 169"/>
                <a:gd name="T42" fmla="*/ 2147483647 w 47"/>
                <a:gd name="T43" fmla="*/ 2147483647 h 169"/>
                <a:gd name="T44" fmla="*/ 2147483647 w 47"/>
                <a:gd name="T45" fmla="*/ 2147483647 h 169"/>
                <a:gd name="T46" fmla="*/ 2147483647 w 47"/>
                <a:gd name="T47" fmla="*/ 2147483647 h 169"/>
                <a:gd name="T48" fmla="*/ 2147483647 w 47"/>
                <a:gd name="T49" fmla="*/ 2147483647 h 169"/>
                <a:gd name="T50" fmla="*/ 2147483647 w 47"/>
                <a:gd name="T51" fmla="*/ 2147483647 h 169"/>
                <a:gd name="T52" fmla="*/ 2147483647 w 47"/>
                <a:gd name="T53" fmla="*/ 2147483647 h 169"/>
                <a:gd name="T54" fmla="*/ 2147483647 w 47"/>
                <a:gd name="T55" fmla="*/ 2147483647 h 169"/>
                <a:gd name="T56" fmla="*/ 2147483647 w 47"/>
                <a:gd name="T57" fmla="*/ 2147483647 h 169"/>
                <a:gd name="T58" fmla="*/ 2147483647 w 47"/>
                <a:gd name="T59" fmla="*/ 2147483647 h 169"/>
                <a:gd name="T60" fmla="*/ 2147483647 w 47"/>
                <a:gd name="T61" fmla="*/ 2147483647 h 169"/>
                <a:gd name="T62" fmla="*/ 2147483647 w 47"/>
                <a:gd name="T63" fmla="*/ 2147483647 h 169"/>
                <a:gd name="T64" fmla="*/ 2147483647 w 47"/>
                <a:gd name="T65" fmla="*/ 2147483647 h 169"/>
                <a:gd name="T66" fmla="*/ 2147483647 w 47"/>
                <a:gd name="T67" fmla="*/ 2147483647 h 169"/>
                <a:gd name="T68" fmla="*/ 2147483647 w 47"/>
                <a:gd name="T69" fmla="*/ 2147483647 h 169"/>
                <a:gd name="T70" fmla="*/ 2147483647 w 47"/>
                <a:gd name="T71" fmla="*/ 2147483647 h 169"/>
                <a:gd name="T72" fmla="*/ 2147483647 w 47"/>
                <a:gd name="T73" fmla="*/ 2147483647 h 169"/>
                <a:gd name="T74" fmla="*/ 2147483647 w 47"/>
                <a:gd name="T75" fmla="*/ 2147483647 h 169"/>
                <a:gd name="T76" fmla="*/ 2147483647 w 47"/>
                <a:gd name="T77" fmla="*/ 2147483647 h 169"/>
                <a:gd name="T78" fmla="*/ 2147483647 w 47"/>
                <a:gd name="T79" fmla="*/ 2147483647 h 169"/>
                <a:gd name="T80" fmla="*/ 2147483647 w 47"/>
                <a:gd name="T81" fmla="*/ 2147483647 h 169"/>
                <a:gd name="T82" fmla="*/ 2147483647 w 47"/>
                <a:gd name="T83" fmla="*/ 2147483647 h 169"/>
                <a:gd name="T84" fmla="*/ 2147483647 w 47"/>
                <a:gd name="T85" fmla="*/ 2147483647 h 169"/>
                <a:gd name="T86" fmla="*/ 2147483647 w 47"/>
                <a:gd name="T87" fmla="*/ 2147483647 h 169"/>
                <a:gd name="T88" fmla="*/ 2147483647 w 47"/>
                <a:gd name="T89" fmla="*/ 2147483647 h 169"/>
                <a:gd name="T90" fmla="*/ 2147483647 w 47"/>
                <a:gd name="T91" fmla="*/ 2147483647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169"/>
                <a:gd name="T140" fmla="*/ 47 w 47"/>
                <a:gd name="T141" fmla="*/ 169 h 1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169">
                  <a:moveTo>
                    <a:pt x="33" y="124"/>
                  </a:moveTo>
                  <a:cubicBezTo>
                    <a:pt x="33" y="125"/>
                    <a:pt x="34" y="128"/>
                    <a:pt x="33" y="129"/>
                  </a:cubicBezTo>
                  <a:cubicBezTo>
                    <a:pt x="33" y="130"/>
                    <a:pt x="30" y="135"/>
                    <a:pt x="30" y="136"/>
                  </a:cubicBezTo>
                  <a:cubicBezTo>
                    <a:pt x="29" y="137"/>
                    <a:pt x="27" y="140"/>
                    <a:pt x="27" y="141"/>
                  </a:cubicBezTo>
                  <a:cubicBezTo>
                    <a:pt x="27" y="143"/>
                    <a:pt x="26" y="146"/>
                    <a:pt x="26" y="148"/>
                  </a:cubicBezTo>
                  <a:cubicBezTo>
                    <a:pt x="26" y="150"/>
                    <a:pt x="27" y="152"/>
                    <a:pt x="27" y="153"/>
                  </a:cubicBezTo>
                  <a:cubicBezTo>
                    <a:pt x="27" y="154"/>
                    <a:pt x="27" y="158"/>
                    <a:pt x="27" y="158"/>
                  </a:cubicBezTo>
                  <a:cubicBezTo>
                    <a:pt x="27" y="159"/>
                    <a:pt x="28" y="163"/>
                    <a:pt x="28" y="164"/>
                  </a:cubicBezTo>
                  <a:cubicBezTo>
                    <a:pt x="28" y="165"/>
                    <a:pt x="28" y="167"/>
                    <a:pt x="28" y="168"/>
                  </a:cubicBezTo>
                  <a:cubicBezTo>
                    <a:pt x="28" y="168"/>
                    <a:pt x="27" y="168"/>
                    <a:pt x="27" y="168"/>
                  </a:cubicBezTo>
                  <a:cubicBezTo>
                    <a:pt x="26" y="168"/>
                    <a:pt x="25" y="169"/>
                    <a:pt x="24" y="169"/>
                  </a:cubicBezTo>
                  <a:cubicBezTo>
                    <a:pt x="23" y="169"/>
                    <a:pt x="21" y="168"/>
                    <a:pt x="20" y="168"/>
                  </a:cubicBezTo>
                  <a:cubicBezTo>
                    <a:pt x="20" y="168"/>
                    <a:pt x="19" y="167"/>
                    <a:pt x="20" y="166"/>
                  </a:cubicBezTo>
                  <a:cubicBezTo>
                    <a:pt x="20" y="166"/>
                    <a:pt x="21" y="164"/>
                    <a:pt x="21" y="164"/>
                  </a:cubicBezTo>
                  <a:cubicBezTo>
                    <a:pt x="21" y="163"/>
                    <a:pt x="19" y="160"/>
                    <a:pt x="19" y="159"/>
                  </a:cubicBezTo>
                  <a:cubicBezTo>
                    <a:pt x="19" y="158"/>
                    <a:pt x="18" y="156"/>
                    <a:pt x="19" y="155"/>
                  </a:cubicBezTo>
                  <a:cubicBezTo>
                    <a:pt x="19" y="154"/>
                    <a:pt x="20" y="153"/>
                    <a:pt x="20" y="152"/>
                  </a:cubicBezTo>
                  <a:cubicBezTo>
                    <a:pt x="20" y="151"/>
                    <a:pt x="18" y="147"/>
                    <a:pt x="16" y="143"/>
                  </a:cubicBezTo>
                  <a:cubicBezTo>
                    <a:pt x="15" y="140"/>
                    <a:pt x="14" y="132"/>
                    <a:pt x="14" y="131"/>
                  </a:cubicBezTo>
                  <a:cubicBezTo>
                    <a:pt x="14" y="129"/>
                    <a:pt x="13" y="120"/>
                    <a:pt x="13" y="120"/>
                  </a:cubicBezTo>
                  <a:cubicBezTo>
                    <a:pt x="12" y="120"/>
                    <a:pt x="12" y="120"/>
                    <a:pt x="12" y="120"/>
                  </a:cubicBezTo>
                  <a:cubicBezTo>
                    <a:pt x="12" y="134"/>
                    <a:pt x="12" y="134"/>
                    <a:pt x="12" y="134"/>
                  </a:cubicBezTo>
                  <a:cubicBezTo>
                    <a:pt x="2" y="134"/>
                    <a:pt x="2" y="134"/>
                    <a:pt x="2" y="134"/>
                  </a:cubicBezTo>
                  <a:cubicBezTo>
                    <a:pt x="2" y="134"/>
                    <a:pt x="1" y="131"/>
                    <a:pt x="1" y="130"/>
                  </a:cubicBezTo>
                  <a:cubicBezTo>
                    <a:pt x="1" y="129"/>
                    <a:pt x="1" y="122"/>
                    <a:pt x="1" y="120"/>
                  </a:cubicBezTo>
                  <a:cubicBezTo>
                    <a:pt x="1" y="117"/>
                    <a:pt x="0" y="111"/>
                    <a:pt x="1" y="109"/>
                  </a:cubicBezTo>
                  <a:cubicBezTo>
                    <a:pt x="1" y="108"/>
                    <a:pt x="0" y="101"/>
                    <a:pt x="2" y="101"/>
                  </a:cubicBezTo>
                  <a:cubicBezTo>
                    <a:pt x="3" y="100"/>
                    <a:pt x="4" y="99"/>
                    <a:pt x="3" y="98"/>
                  </a:cubicBezTo>
                  <a:cubicBezTo>
                    <a:pt x="3" y="97"/>
                    <a:pt x="2" y="95"/>
                    <a:pt x="2" y="94"/>
                  </a:cubicBezTo>
                  <a:cubicBezTo>
                    <a:pt x="2" y="93"/>
                    <a:pt x="2" y="81"/>
                    <a:pt x="2" y="78"/>
                  </a:cubicBezTo>
                  <a:cubicBezTo>
                    <a:pt x="2" y="76"/>
                    <a:pt x="3" y="70"/>
                    <a:pt x="4" y="68"/>
                  </a:cubicBezTo>
                  <a:cubicBezTo>
                    <a:pt x="4" y="66"/>
                    <a:pt x="5" y="65"/>
                    <a:pt x="5" y="63"/>
                  </a:cubicBezTo>
                  <a:cubicBezTo>
                    <a:pt x="6" y="61"/>
                    <a:pt x="6" y="57"/>
                    <a:pt x="6" y="54"/>
                  </a:cubicBezTo>
                  <a:cubicBezTo>
                    <a:pt x="6" y="52"/>
                    <a:pt x="7" y="44"/>
                    <a:pt x="7" y="44"/>
                  </a:cubicBezTo>
                  <a:cubicBezTo>
                    <a:pt x="6" y="44"/>
                    <a:pt x="6" y="44"/>
                    <a:pt x="6" y="44"/>
                  </a:cubicBezTo>
                  <a:cubicBezTo>
                    <a:pt x="6" y="44"/>
                    <a:pt x="7" y="35"/>
                    <a:pt x="8" y="33"/>
                  </a:cubicBezTo>
                  <a:cubicBezTo>
                    <a:pt x="10" y="31"/>
                    <a:pt x="10" y="31"/>
                    <a:pt x="12" y="30"/>
                  </a:cubicBezTo>
                  <a:cubicBezTo>
                    <a:pt x="14" y="30"/>
                    <a:pt x="16" y="29"/>
                    <a:pt x="17" y="29"/>
                  </a:cubicBezTo>
                  <a:cubicBezTo>
                    <a:pt x="17" y="28"/>
                    <a:pt x="19" y="26"/>
                    <a:pt x="19" y="24"/>
                  </a:cubicBezTo>
                  <a:cubicBezTo>
                    <a:pt x="19" y="22"/>
                    <a:pt x="19" y="20"/>
                    <a:pt x="19" y="19"/>
                  </a:cubicBezTo>
                  <a:cubicBezTo>
                    <a:pt x="19" y="17"/>
                    <a:pt x="18" y="15"/>
                    <a:pt x="18" y="14"/>
                  </a:cubicBezTo>
                  <a:cubicBezTo>
                    <a:pt x="17" y="13"/>
                    <a:pt x="17" y="8"/>
                    <a:pt x="17" y="6"/>
                  </a:cubicBezTo>
                  <a:cubicBezTo>
                    <a:pt x="18" y="4"/>
                    <a:pt x="20" y="1"/>
                    <a:pt x="23" y="1"/>
                  </a:cubicBezTo>
                  <a:cubicBezTo>
                    <a:pt x="25" y="1"/>
                    <a:pt x="26" y="0"/>
                    <a:pt x="28" y="1"/>
                  </a:cubicBezTo>
                  <a:cubicBezTo>
                    <a:pt x="30" y="2"/>
                    <a:pt x="32" y="5"/>
                    <a:pt x="32" y="7"/>
                  </a:cubicBezTo>
                  <a:cubicBezTo>
                    <a:pt x="32" y="8"/>
                    <a:pt x="32" y="10"/>
                    <a:pt x="32" y="12"/>
                  </a:cubicBezTo>
                  <a:cubicBezTo>
                    <a:pt x="32" y="13"/>
                    <a:pt x="32" y="15"/>
                    <a:pt x="32" y="17"/>
                  </a:cubicBezTo>
                  <a:cubicBezTo>
                    <a:pt x="32" y="18"/>
                    <a:pt x="32" y="21"/>
                    <a:pt x="33" y="22"/>
                  </a:cubicBezTo>
                  <a:cubicBezTo>
                    <a:pt x="33" y="24"/>
                    <a:pt x="33" y="25"/>
                    <a:pt x="34" y="26"/>
                  </a:cubicBezTo>
                  <a:cubicBezTo>
                    <a:pt x="36" y="27"/>
                    <a:pt x="40" y="29"/>
                    <a:pt x="41" y="30"/>
                  </a:cubicBezTo>
                  <a:cubicBezTo>
                    <a:pt x="42" y="30"/>
                    <a:pt x="46" y="32"/>
                    <a:pt x="46" y="36"/>
                  </a:cubicBezTo>
                  <a:cubicBezTo>
                    <a:pt x="47" y="41"/>
                    <a:pt x="47" y="43"/>
                    <a:pt x="47" y="43"/>
                  </a:cubicBezTo>
                  <a:cubicBezTo>
                    <a:pt x="46" y="44"/>
                    <a:pt x="46" y="44"/>
                    <a:pt x="46" y="44"/>
                  </a:cubicBezTo>
                  <a:cubicBezTo>
                    <a:pt x="46" y="44"/>
                    <a:pt x="46" y="52"/>
                    <a:pt x="47" y="55"/>
                  </a:cubicBezTo>
                  <a:cubicBezTo>
                    <a:pt x="47" y="57"/>
                    <a:pt x="47" y="60"/>
                    <a:pt x="47" y="63"/>
                  </a:cubicBezTo>
                  <a:cubicBezTo>
                    <a:pt x="47" y="65"/>
                    <a:pt x="47" y="75"/>
                    <a:pt x="47" y="77"/>
                  </a:cubicBezTo>
                  <a:cubicBezTo>
                    <a:pt x="47" y="80"/>
                    <a:pt x="46" y="83"/>
                    <a:pt x="46" y="85"/>
                  </a:cubicBezTo>
                  <a:cubicBezTo>
                    <a:pt x="46" y="86"/>
                    <a:pt x="46" y="89"/>
                    <a:pt x="46" y="90"/>
                  </a:cubicBezTo>
                  <a:cubicBezTo>
                    <a:pt x="46" y="91"/>
                    <a:pt x="47" y="92"/>
                    <a:pt x="46" y="93"/>
                  </a:cubicBezTo>
                  <a:cubicBezTo>
                    <a:pt x="45" y="94"/>
                    <a:pt x="44" y="96"/>
                    <a:pt x="43" y="97"/>
                  </a:cubicBezTo>
                  <a:cubicBezTo>
                    <a:pt x="42" y="98"/>
                    <a:pt x="41" y="98"/>
                    <a:pt x="40" y="98"/>
                  </a:cubicBezTo>
                  <a:cubicBezTo>
                    <a:pt x="40" y="98"/>
                    <a:pt x="39" y="98"/>
                    <a:pt x="39" y="98"/>
                  </a:cubicBezTo>
                  <a:cubicBezTo>
                    <a:pt x="39" y="125"/>
                    <a:pt x="39" y="125"/>
                    <a:pt x="39" y="125"/>
                  </a:cubicBezTo>
                  <a:cubicBezTo>
                    <a:pt x="39" y="125"/>
                    <a:pt x="39" y="126"/>
                    <a:pt x="37" y="125"/>
                  </a:cubicBezTo>
                  <a:cubicBezTo>
                    <a:pt x="36" y="125"/>
                    <a:pt x="34" y="124"/>
                    <a:pt x="34" y="124"/>
                  </a:cubicBezTo>
                  <a:lnTo>
                    <a:pt x="33" y="124"/>
                  </a:lnTo>
                  <a:close/>
                  <a:moveTo>
                    <a:pt x="39" y="43"/>
                  </a:moveTo>
                  <a:cubicBezTo>
                    <a:pt x="39" y="43"/>
                    <a:pt x="38" y="51"/>
                    <a:pt x="38" y="53"/>
                  </a:cubicBezTo>
                  <a:cubicBezTo>
                    <a:pt x="38" y="55"/>
                    <a:pt x="38" y="61"/>
                    <a:pt x="38" y="63"/>
                  </a:cubicBezTo>
                  <a:cubicBezTo>
                    <a:pt x="38" y="64"/>
                    <a:pt x="38" y="68"/>
                    <a:pt x="38" y="70"/>
                  </a:cubicBezTo>
                  <a:cubicBezTo>
                    <a:pt x="38" y="71"/>
                    <a:pt x="38" y="76"/>
                    <a:pt x="39" y="77"/>
                  </a:cubicBezTo>
                  <a:cubicBezTo>
                    <a:pt x="39" y="79"/>
                    <a:pt x="39" y="81"/>
                    <a:pt x="40" y="82"/>
                  </a:cubicBezTo>
                  <a:cubicBezTo>
                    <a:pt x="40" y="83"/>
                    <a:pt x="39" y="87"/>
                    <a:pt x="39" y="89"/>
                  </a:cubicBezTo>
                  <a:cubicBezTo>
                    <a:pt x="39" y="90"/>
                    <a:pt x="39" y="98"/>
                    <a:pt x="39" y="98"/>
                  </a:cubicBezTo>
                  <a:cubicBezTo>
                    <a:pt x="39" y="98"/>
                    <a:pt x="40" y="96"/>
                    <a:pt x="41" y="96"/>
                  </a:cubicBezTo>
                  <a:cubicBezTo>
                    <a:pt x="41" y="95"/>
                    <a:pt x="42" y="95"/>
                    <a:pt x="43" y="94"/>
                  </a:cubicBezTo>
                  <a:cubicBezTo>
                    <a:pt x="43" y="93"/>
                    <a:pt x="43" y="90"/>
                    <a:pt x="43" y="90"/>
                  </a:cubicBezTo>
                  <a:cubicBezTo>
                    <a:pt x="43" y="90"/>
                    <a:pt x="43" y="89"/>
                    <a:pt x="42" y="89"/>
                  </a:cubicBezTo>
                  <a:cubicBezTo>
                    <a:pt x="42" y="90"/>
                    <a:pt x="42" y="92"/>
                    <a:pt x="42" y="93"/>
                  </a:cubicBezTo>
                  <a:cubicBezTo>
                    <a:pt x="42" y="93"/>
                    <a:pt x="41" y="93"/>
                    <a:pt x="41" y="93"/>
                  </a:cubicBezTo>
                  <a:cubicBezTo>
                    <a:pt x="41" y="93"/>
                    <a:pt x="40" y="92"/>
                    <a:pt x="41" y="90"/>
                  </a:cubicBezTo>
                  <a:cubicBezTo>
                    <a:pt x="41" y="89"/>
                    <a:pt x="42" y="87"/>
                    <a:pt x="42" y="86"/>
                  </a:cubicBezTo>
                  <a:cubicBezTo>
                    <a:pt x="42" y="85"/>
                    <a:pt x="42" y="81"/>
                    <a:pt x="42" y="79"/>
                  </a:cubicBezTo>
                  <a:cubicBezTo>
                    <a:pt x="42" y="77"/>
                    <a:pt x="42" y="74"/>
                    <a:pt x="41" y="71"/>
                  </a:cubicBezTo>
                  <a:cubicBezTo>
                    <a:pt x="41" y="68"/>
                    <a:pt x="40" y="66"/>
                    <a:pt x="40" y="63"/>
                  </a:cubicBezTo>
                  <a:cubicBezTo>
                    <a:pt x="40" y="60"/>
                    <a:pt x="40" y="56"/>
                    <a:pt x="40" y="54"/>
                  </a:cubicBezTo>
                  <a:cubicBezTo>
                    <a:pt x="40" y="54"/>
                    <a:pt x="39" y="46"/>
                    <a:pt x="39" y="46"/>
                  </a:cubicBezTo>
                  <a:cubicBezTo>
                    <a:pt x="39" y="45"/>
                    <a:pt x="39" y="43"/>
                    <a:pt x="39" y="43"/>
                  </a:cubicBezTo>
                  <a:close/>
                  <a:moveTo>
                    <a:pt x="13" y="54"/>
                  </a:moveTo>
                  <a:cubicBezTo>
                    <a:pt x="13" y="54"/>
                    <a:pt x="13" y="59"/>
                    <a:pt x="13" y="59"/>
                  </a:cubicBezTo>
                  <a:cubicBezTo>
                    <a:pt x="13" y="58"/>
                    <a:pt x="13" y="53"/>
                    <a:pt x="14" y="52"/>
                  </a:cubicBezTo>
                  <a:cubicBezTo>
                    <a:pt x="14" y="51"/>
                    <a:pt x="13" y="44"/>
                    <a:pt x="13" y="44"/>
                  </a:cubicBezTo>
                  <a:cubicBezTo>
                    <a:pt x="13" y="44"/>
                    <a:pt x="13" y="53"/>
                    <a:pt x="13" y="54"/>
                  </a:cubicBezTo>
                  <a:close/>
                </a:path>
              </a:pathLst>
            </a:custGeom>
            <a:solidFill>
              <a:schemeClr val="tx1"/>
            </a:solidFill>
            <a:ln w="9525">
              <a:noFill/>
              <a:round/>
              <a:headEnd/>
              <a:tailEnd/>
            </a:ln>
          </p:spPr>
          <p:txBody>
            <a:bodyPr/>
            <a:lstStyle/>
            <a:p>
              <a:endParaRPr lang="zh-CN" altLang="en-US"/>
            </a:p>
          </p:txBody>
        </p:sp>
        <p:sp>
          <p:nvSpPr>
            <p:cNvPr id="73753" name="Freeform 25"/>
            <p:cNvSpPr>
              <a:spLocks/>
            </p:cNvSpPr>
            <p:nvPr/>
          </p:nvSpPr>
          <p:spPr bwMode="auto">
            <a:xfrm>
              <a:off x="1952" y="1370"/>
              <a:ext cx="164" cy="121"/>
            </a:xfrm>
            <a:custGeom>
              <a:avLst/>
              <a:gdLst>
                <a:gd name="T0" fmla="*/ 0 w 20"/>
                <a:gd name="T1" fmla="*/ 2147483647 h 15"/>
                <a:gd name="T2" fmla="*/ 2147483647 w 20"/>
                <a:gd name="T3" fmla="*/ 2147483647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0 h 15"/>
                <a:gd name="T16" fmla="*/ 2147483647 w 20"/>
                <a:gd name="T17" fmla="*/ 2147483647 h 15"/>
                <a:gd name="T18" fmla="*/ 0 w 20"/>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5"/>
                <a:gd name="T32" fmla="*/ 20 w 2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5">
                  <a:moveTo>
                    <a:pt x="0" y="5"/>
                  </a:moveTo>
                  <a:cubicBezTo>
                    <a:pt x="5" y="4"/>
                    <a:pt x="5" y="4"/>
                    <a:pt x="5" y="4"/>
                  </a:cubicBezTo>
                  <a:cubicBezTo>
                    <a:pt x="5" y="4"/>
                    <a:pt x="6" y="5"/>
                    <a:pt x="7" y="6"/>
                  </a:cubicBezTo>
                  <a:cubicBezTo>
                    <a:pt x="8" y="8"/>
                    <a:pt x="9" y="15"/>
                    <a:pt x="9" y="15"/>
                  </a:cubicBezTo>
                  <a:cubicBezTo>
                    <a:pt x="9" y="15"/>
                    <a:pt x="9" y="10"/>
                    <a:pt x="10" y="7"/>
                  </a:cubicBezTo>
                  <a:cubicBezTo>
                    <a:pt x="11" y="6"/>
                    <a:pt x="12" y="4"/>
                    <a:pt x="13" y="4"/>
                  </a:cubicBezTo>
                  <a:cubicBezTo>
                    <a:pt x="14" y="4"/>
                    <a:pt x="20" y="4"/>
                    <a:pt x="20" y="4"/>
                  </a:cubicBezTo>
                  <a:cubicBezTo>
                    <a:pt x="15" y="0"/>
                    <a:pt x="15" y="0"/>
                    <a:pt x="15" y="0"/>
                  </a:cubicBezTo>
                  <a:cubicBezTo>
                    <a:pt x="15" y="0"/>
                    <a:pt x="8" y="12"/>
                    <a:pt x="5" y="1"/>
                  </a:cubicBezTo>
                  <a:cubicBezTo>
                    <a:pt x="4" y="1"/>
                    <a:pt x="0" y="5"/>
                    <a:pt x="0" y="5"/>
                  </a:cubicBezTo>
                  <a:close/>
                </a:path>
              </a:pathLst>
            </a:custGeom>
            <a:solidFill>
              <a:srgbClr val="FFFFFF"/>
            </a:solidFill>
            <a:ln w="9525">
              <a:noFill/>
              <a:round/>
              <a:headEnd/>
              <a:tailEnd/>
            </a:ln>
          </p:spPr>
          <p:txBody>
            <a:bodyPr/>
            <a:lstStyle/>
            <a:p>
              <a:endParaRPr lang="zh-CN" altLang="en-US"/>
            </a:p>
          </p:txBody>
        </p:sp>
        <p:sp>
          <p:nvSpPr>
            <p:cNvPr id="73754" name="Freeform 26"/>
            <p:cNvSpPr>
              <a:spLocks/>
            </p:cNvSpPr>
            <p:nvPr/>
          </p:nvSpPr>
          <p:spPr bwMode="auto">
            <a:xfrm>
              <a:off x="1864" y="1661"/>
              <a:ext cx="284" cy="509"/>
            </a:xfrm>
            <a:custGeom>
              <a:avLst/>
              <a:gdLst>
                <a:gd name="T0" fmla="*/ 2147483647 w 35"/>
                <a:gd name="T1" fmla="*/ 0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2147483647 w 35"/>
                <a:gd name="T13" fmla="*/ 2147483647 h 62"/>
                <a:gd name="T14" fmla="*/ 2147483647 w 35"/>
                <a:gd name="T15" fmla="*/ 2147483647 h 62"/>
                <a:gd name="T16" fmla="*/ 2147483647 w 35"/>
                <a:gd name="T17" fmla="*/ 2147483647 h 62"/>
                <a:gd name="T18" fmla="*/ 2147483647 w 35"/>
                <a:gd name="T19" fmla="*/ 2147483647 h 62"/>
                <a:gd name="T20" fmla="*/ 2147483647 w 35"/>
                <a:gd name="T21" fmla="*/ 2147483647 h 62"/>
                <a:gd name="T22" fmla="*/ 2147483647 w 35"/>
                <a:gd name="T23" fmla="*/ 2147483647 h 62"/>
                <a:gd name="T24" fmla="*/ 2147483647 w 35"/>
                <a:gd name="T25" fmla="*/ 2147483647 h 62"/>
                <a:gd name="T26" fmla="*/ 2147483647 w 35"/>
                <a:gd name="T27" fmla="*/ 2147483647 h 62"/>
                <a:gd name="T28" fmla="*/ 2147483647 w 35"/>
                <a:gd name="T29" fmla="*/ 2147483647 h 62"/>
                <a:gd name="T30" fmla="*/ 2147483647 w 35"/>
                <a:gd name="T31" fmla="*/ 2147483647 h 62"/>
                <a:gd name="T32" fmla="*/ 0 w 35"/>
                <a:gd name="T33" fmla="*/ 2147483647 h 62"/>
                <a:gd name="T34" fmla="*/ 0 w 35"/>
                <a:gd name="T35" fmla="*/ 2147483647 h 62"/>
                <a:gd name="T36" fmla="*/ 2147483647 w 35"/>
                <a:gd name="T37" fmla="*/ 2147483647 h 62"/>
                <a:gd name="T38" fmla="*/ 2147483647 w 35"/>
                <a:gd name="T39" fmla="*/ 0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62"/>
                <a:gd name="T62" fmla="*/ 35 w 35"/>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62">
                  <a:moveTo>
                    <a:pt x="7" y="0"/>
                  </a:moveTo>
                  <a:cubicBezTo>
                    <a:pt x="7" y="0"/>
                    <a:pt x="15" y="2"/>
                    <a:pt x="17" y="2"/>
                  </a:cubicBezTo>
                  <a:cubicBezTo>
                    <a:pt x="19" y="3"/>
                    <a:pt x="32" y="5"/>
                    <a:pt x="32" y="5"/>
                  </a:cubicBezTo>
                  <a:cubicBezTo>
                    <a:pt x="33" y="5"/>
                    <a:pt x="33" y="5"/>
                    <a:pt x="33" y="5"/>
                  </a:cubicBezTo>
                  <a:cubicBezTo>
                    <a:pt x="33" y="5"/>
                    <a:pt x="33" y="6"/>
                    <a:pt x="33" y="9"/>
                  </a:cubicBezTo>
                  <a:cubicBezTo>
                    <a:pt x="34" y="11"/>
                    <a:pt x="35" y="15"/>
                    <a:pt x="35" y="16"/>
                  </a:cubicBezTo>
                  <a:cubicBezTo>
                    <a:pt x="35" y="16"/>
                    <a:pt x="34" y="26"/>
                    <a:pt x="34" y="31"/>
                  </a:cubicBezTo>
                  <a:cubicBezTo>
                    <a:pt x="34" y="36"/>
                    <a:pt x="34" y="46"/>
                    <a:pt x="34" y="47"/>
                  </a:cubicBezTo>
                  <a:cubicBezTo>
                    <a:pt x="34" y="49"/>
                    <a:pt x="34" y="60"/>
                    <a:pt x="34" y="61"/>
                  </a:cubicBezTo>
                  <a:cubicBezTo>
                    <a:pt x="34" y="62"/>
                    <a:pt x="30" y="59"/>
                    <a:pt x="28" y="60"/>
                  </a:cubicBezTo>
                  <a:cubicBezTo>
                    <a:pt x="26" y="60"/>
                    <a:pt x="22" y="58"/>
                    <a:pt x="21" y="58"/>
                  </a:cubicBezTo>
                  <a:cubicBezTo>
                    <a:pt x="21" y="58"/>
                    <a:pt x="21" y="58"/>
                    <a:pt x="20" y="57"/>
                  </a:cubicBezTo>
                  <a:cubicBezTo>
                    <a:pt x="19" y="57"/>
                    <a:pt x="16" y="57"/>
                    <a:pt x="14" y="57"/>
                  </a:cubicBezTo>
                  <a:cubicBezTo>
                    <a:pt x="12" y="57"/>
                    <a:pt x="12" y="56"/>
                    <a:pt x="11" y="56"/>
                  </a:cubicBezTo>
                  <a:cubicBezTo>
                    <a:pt x="10" y="55"/>
                    <a:pt x="2" y="55"/>
                    <a:pt x="2" y="55"/>
                  </a:cubicBezTo>
                  <a:cubicBezTo>
                    <a:pt x="2" y="55"/>
                    <a:pt x="3" y="39"/>
                    <a:pt x="2" y="36"/>
                  </a:cubicBezTo>
                  <a:cubicBezTo>
                    <a:pt x="2" y="33"/>
                    <a:pt x="0" y="28"/>
                    <a:pt x="0" y="26"/>
                  </a:cubicBezTo>
                  <a:cubicBezTo>
                    <a:pt x="0" y="23"/>
                    <a:pt x="0" y="18"/>
                    <a:pt x="0" y="16"/>
                  </a:cubicBezTo>
                  <a:cubicBezTo>
                    <a:pt x="0" y="13"/>
                    <a:pt x="1" y="10"/>
                    <a:pt x="2" y="7"/>
                  </a:cubicBezTo>
                  <a:cubicBezTo>
                    <a:pt x="4" y="4"/>
                    <a:pt x="7" y="0"/>
                    <a:pt x="7" y="0"/>
                  </a:cubicBezTo>
                  <a:close/>
                </a:path>
              </a:pathLst>
            </a:custGeom>
            <a:solidFill>
              <a:srgbClr val="FFFFFF"/>
            </a:solidFill>
            <a:ln w="3175">
              <a:solidFill>
                <a:srgbClr val="000000"/>
              </a:solidFill>
              <a:miter lim="800000"/>
              <a:headEnd/>
              <a:tailEnd/>
            </a:ln>
          </p:spPr>
          <p:txBody>
            <a:bodyPr/>
            <a:lstStyle/>
            <a:p>
              <a:endParaRPr lang="zh-CN" altLang="en-US"/>
            </a:p>
          </p:txBody>
        </p:sp>
        <p:sp>
          <p:nvSpPr>
            <p:cNvPr id="73755" name="Freeform 27"/>
            <p:cNvSpPr>
              <a:spLocks noEditPoints="1"/>
            </p:cNvSpPr>
            <p:nvPr/>
          </p:nvSpPr>
          <p:spPr bwMode="auto">
            <a:xfrm>
              <a:off x="1823" y="2505"/>
              <a:ext cx="385" cy="1181"/>
            </a:xfrm>
            <a:custGeom>
              <a:avLst/>
              <a:gdLst>
                <a:gd name="T0" fmla="*/ 2147483647 w 47"/>
                <a:gd name="T1" fmla="*/ 2147483647 h 144"/>
                <a:gd name="T2" fmla="*/ 2147483647 w 47"/>
                <a:gd name="T3" fmla="*/ 2147483647 h 144"/>
                <a:gd name="T4" fmla="*/ 2147483647 w 47"/>
                <a:gd name="T5" fmla="*/ 2147483647 h 144"/>
                <a:gd name="T6" fmla="*/ 2147483647 w 47"/>
                <a:gd name="T7" fmla="*/ 2147483647 h 144"/>
                <a:gd name="T8" fmla="*/ 2147483647 w 47"/>
                <a:gd name="T9" fmla="*/ 2147483647 h 144"/>
                <a:gd name="T10" fmla="*/ 2147483647 w 47"/>
                <a:gd name="T11" fmla="*/ 2147483647 h 144"/>
                <a:gd name="T12" fmla="*/ 2147483647 w 47"/>
                <a:gd name="T13" fmla="*/ 2147483647 h 144"/>
                <a:gd name="T14" fmla="*/ 2147483647 w 47"/>
                <a:gd name="T15" fmla="*/ 2147483647 h 144"/>
                <a:gd name="T16" fmla="*/ 2147483647 w 47"/>
                <a:gd name="T17" fmla="*/ 2147483647 h 144"/>
                <a:gd name="T18" fmla="*/ 2147483647 w 47"/>
                <a:gd name="T19" fmla="*/ 2147483647 h 144"/>
                <a:gd name="T20" fmla="*/ 2147483647 w 47"/>
                <a:gd name="T21" fmla="*/ 0 h 144"/>
                <a:gd name="T22" fmla="*/ 2147483647 w 47"/>
                <a:gd name="T23" fmla="*/ 0 h 144"/>
                <a:gd name="T24" fmla="*/ 2147483647 w 47"/>
                <a:gd name="T25" fmla="*/ 2147483647 h 144"/>
                <a:gd name="T26" fmla="*/ 2147483647 w 47"/>
                <a:gd name="T27" fmla="*/ 2147483647 h 144"/>
                <a:gd name="T28" fmla="*/ 2147483647 w 47"/>
                <a:gd name="T29" fmla="*/ 2147483647 h 144"/>
                <a:gd name="T30" fmla="*/ 2147483647 w 47"/>
                <a:gd name="T31" fmla="*/ 2147483647 h 144"/>
                <a:gd name="T32" fmla="*/ 2147483647 w 47"/>
                <a:gd name="T33" fmla="*/ 2147483647 h 144"/>
                <a:gd name="T34" fmla="*/ 2147483647 w 47"/>
                <a:gd name="T35" fmla="*/ 2147483647 h 144"/>
                <a:gd name="T36" fmla="*/ 2147483647 w 47"/>
                <a:gd name="T37" fmla="*/ 2147483647 h 144"/>
                <a:gd name="T38" fmla="*/ 2147483647 w 47"/>
                <a:gd name="T39" fmla="*/ 2147483647 h 144"/>
                <a:gd name="T40" fmla="*/ 2147483647 w 47"/>
                <a:gd name="T41" fmla="*/ 2147483647 h 144"/>
                <a:gd name="T42" fmla="*/ 2147483647 w 47"/>
                <a:gd name="T43" fmla="*/ 2147483647 h 144"/>
                <a:gd name="T44" fmla="*/ 2147483647 w 47"/>
                <a:gd name="T45" fmla="*/ 2147483647 h 144"/>
                <a:gd name="T46" fmla="*/ 2147483647 w 47"/>
                <a:gd name="T47" fmla="*/ 2147483647 h 144"/>
                <a:gd name="T48" fmla="*/ 2147483647 w 47"/>
                <a:gd name="T49" fmla="*/ 2147483647 h 144"/>
                <a:gd name="T50" fmla="*/ 2147483647 w 47"/>
                <a:gd name="T51" fmla="*/ 2147483647 h 144"/>
                <a:gd name="T52" fmla="*/ 2147483647 w 47"/>
                <a:gd name="T53" fmla="*/ 2147483647 h 144"/>
                <a:gd name="T54" fmla="*/ 2147483647 w 47"/>
                <a:gd name="T55" fmla="*/ 2147483647 h 144"/>
                <a:gd name="T56" fmla="*/ 2147483647 w 47"/>
                <a:gd name="T57" fmla="*/ 2147483647 h 144"/>
                <a:gd name="T58" fmla="*/ 2147483647 w 47"/>
                <a:gd name="T59" fmla="*/ 2147483647 h 144"/>
                <a:gd name="T60" fmla="*/ 2147483647 w 47"/>
                <a:gd name="T61" fmla="*/ 2147483647 h 144"/>
                <a:gd name="T62" fmla="*/ 2147483647 w 47"/>
                <a:gd name="T63" fmla="*/ 2147483647 h 144"/>
                <a:gd name="T64" fmla="*/ 2147483647 w 47"/>
                <a:gd name="T65" fmla="*/ 2147483647 h 144"/>
                <a:gd name="T66" fmla="*/ 2147483647 w 47"/>
                <a:gd name="T67" fmla="*/ 2147483647 h 144"/>
                <a:gd name="T68" fmla="*/ 2147483647 w 47"/>
                <a:gd name="T69" fmla="*/ 2147483647 h 144"/>
                <a:gd name="T70" fmla="*/ 2147483647 w 47"/>
                <a:gd name="T71" fmla="*/ 2147483647 h 144"/>
                <a:gd name="T72" fmla="*/ 2147483647 w 47"/>
                <a:gd name="T73" fmla="*/ 2147483647 h 144"/>
                <a:gd name="T74" fmla="*/ 2147483647 w 47"/>
                <a:gd name="T75" fmla="*/ 2147483647 h 144"/>
                <a:gd name="T76" fmla="*/ 2147483647 w 47"/>
                <a:gd name="T77" fmla="*/ 2147483647 h 144"/>
                <a:gd name="T78" fmla="*/ 2147483647 w 47"/>
                <a:gd name="T79" fmla="*/ 2147483647 h 144"/>
                <a:gd name="T80" fmla="*/ 2147483647 w 47"/>
                <a:gd name="T81" fmla="*/ 2147483647 h 144"/>
                <a:gd name="T82" fmla="*/ 2147483647 w 47"/>
                <a:gd name="T83" fmla="*/ 2147483647 h 144"/>
                <a:gd name="T84" fmla="*/ 2147483647 w 47"/>
                <a:gd name="T85" fmla="*/ 2147483647 h 144"/>
                <a:gd name="T86" fmla="*/ 2147483647 w 47"/>
                <a:gd name="T87" fmla="*/ 2147483647 h 144"/>
                <a:gd name="T88" fmla="*/ 2147483647 w 47"/>
                <a:gd name="T89" fmla="*/ 2147483647 h 144"/>
                <a:gd name="T90" fmla="*/ 2147483647 w 47"/>
                <a:gd name="T91" fmla="*/ 2147483647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144"/>
                <a:gd name="T140" fmla="*/ 47 w 47"/>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144">
                  <a:moveTo>
                    <a:pt x="47" y="97"/>
                  </a:moveTo>
                  <a:cubicBezTo>
                    <a:pt x="47" y="95"/>
                    <a:pt x="47" y="93"/>
                    <a:pt x="47" y="91"/>
                  </a:cubicBezTo>
                  <a:cubicBezTo>
                    <a:pt x="47" y="89"/>
                    <a:pt x="47" y="80"/>
                    <a:pt x="47" y="78"/>
                  </a:cubicBezTo>
                  <a:cubicBezTo>
                    <a:pt x="47" y="76"/>
                    <a:pt x="46" y="73"/>
                    <a:pt x="46" y="72"/>
                  </a:cubicBezTo>
                  <a:cubicBezTo>
                    <a:pt x="46" y="71"/>
                    <a:pt x="46" y="68"/>
                    <a:pt x="46" y="68"/>
                  </a:cubicBezTo>
                  <a:cubicBezTo>
                    <a:pt x="46" y="67"/>
                    <a:pt x="47" y="66"/>
                    <a:pt x="46" y="65"/>
                  </a:cubicBezTo>
                  <a:cubicBezTo>
                    <a:pt x="45" y="64"/>
                    <a:pt x="44" y="62"/>
                    <a:pt x="43" y="62"/>
                  </a:cubicBezTo>
                  <a:cubicBezTo>
                    <a:pt x="42" y="61"/>
                    <a:pt x="41" y="61"/>
                    <a:pt x="40" y="61"/>
                  </a:cubicBezTo>
                  <a:cubicBezTo>
                    <a:pt x="40" y="61"/>
                    <a:pt x="39" y="61"/>
                    <a:pt x="39" y="61"/>
                  </a:cubicBezTo>
                  <a:cubicBezTo>
                    <a:pt x="39" y="58"/>
                    <a:pt x="39" y="55"/>
                    <a:pt x="39" y="52"/>
                  </a:cubicBezTo>
                  <a:cubicBezTo>
                    <a:pt x="39" y="37"/>
                    <a:pt x="39" y="37"/>
                    <a:pt x="39" y="37"/>
                  </a:cubicBezTo>
                  <a:cubicBezTo>
                    <a:pt x="39" y="37"/>
                    <a:pt x="39" y="37"/>
                    <a:pt x="39" y="37"/>
                  </a:cubicBezTo>
                  <a:cubicBezTo>
                    <a:pt x="39" y="36"/>
                    <a:pt x="35" y="38"/>
                    <a:pt x="33" y="38"/>
                  </a:cubicBezTo>
                  <a:cubicBezTo>
                    <a:pt x="33" y="37"/>
                    <a:pt x="34" y="35"/>
                    <a:pt x="33" y="34"/>
                  </a:cubicBezTo>
                  <a:cubicBezTo>
                    <a:pt x="33" y="33"/>
                    <a:pt x="30" y="29"/>
                    <a:pt x="30" y="28"/>
                  </a:cubicBezTo>
                  <a:cubicBezTo>
                    <a:pt x="29" y="27"/>
                    <a:pt x="27" y="25"/>
                    <a:pt x="27" y="24"/>
                  </a:cubicBezTo>
                  <a:cubicBezTo>
                    <a:pt x="27" y="22"/>
                    <a:pt x="26" y="19"/>
                    <a:pt x="26" y="18"/>
                  </a:cubicBezTo>
                  <a:cubicBezTo>
                    <a:pt x="26" y="16"/>
                    <a:pt x="27" y="14"/>
                    <a:pt x="27" y="13"/>
                  </a:cubicBezTo>
                  <a:cubicBezTo>
                    <a:pt x="27" y="12"/>
                    <a:pt x="27" y="10"/>
                    <a:pt x="27" y="9"/>
                  </a:cubicBezTo>
                  <a:cubicBezTo>
                    <a:pt x="27" y="8"/>
                    <a:pt x="28" y="5"/>
                    <a:pt x="28" y="4"/>
                  </a:cubicBezTo>
                  <a:cubicBezTo>
                    <a:pt x="28" y="3"/>
                    <a:pt x="28" y="2"/>
                    <a:pt x="28" y="1"/>
                  </a:cubicBezTo>
                  <a:cubicBezTo>
                    <a:pt x="28" y="0"/>
                    <a:pt x="27" y="0"/>
                    <a:pt x="27" y="0"/>
                  </a:cubicBezTo>
                  <a:cubicBezTo>
                    <a:pt x="26" y="0"/>
                    <a:pt x="25" y="0"/>
                    <a:pt x="24" y="0"/>
                  </a:cubicBezTo>
                  <a:cubicBezTo>
                    <a:pt x="23" y="0"/>
                    <a:pt x="21" y="0"/>
                    <a:pt x="20" y="0"/>
                  </a:cubicBezTo>
                  <a:cubicBezTo>
                    <a:pt x="20" y="1"/>
                    <a:pt x="19" y="2"/>
                    <a:pt x="20" y="2"/>
                  </a:cubicBezTo>
                  <a:cubicBezTo>
                    <a:pt x="20" y="3"/>
                    <a:pt x="21" y="4"/>
                    <a:pt x="21" y="4"/>
                  </a:cubicBezTo>
                  <a:cubicBezTo>
                    <a:pt x="21" y="5"/>
                    <a:pt x="19" y="7"/>
                    <a:pt x="19" y="8"/>
                  </a:cubicBezTo>
                  <a:cubicBezTo>
                    <a:pt x="19" y="9"/>
                    <a:pt x="18" y="11"/>
                    <a:pt x="19" y="12"/>
                  </a:cubicBezTo>
                  <a:cubicBezTo>
                    <a:pt x="19" y="13"/>
                    <a:pt x="20" y="14"/>
                    <a:pt x="20" y="14"/>
                  </a:cubicBezTo>
                  <a:cubicBezTo>
                    <a:pt x="20" y="15"/>
                    <a:pt x="18" y="19"/>
                    <a:pt x="16" y="22"/>
                  </a:cubicBezTo>
                  <a:cubicBezTo>
                    <a:pt x="15" y="25"/>
                    <a:pt x="14" y="31"/>
                    <a:pt x="14" y="33"/>
                  </a:cubicBezTo>
                  <a:cubicBezTo>
                    <a:pt x="14" y="34"/>
                    <a:pt x="13" y="40"/>
                    <a:pt x="13" y="41"/>
                  </a:cubicBezTo>
                  <a:cubicBezTo>
                    <a:pt x="13" y="41"/>
                    <a:pt x="12" y="41"/>
                    <a:pt x="12" y="41"/>
                  </a:cubicBezTo>
                  <a:cubicBezTo>
                    <a:pt x="12" y="30"/>
                    <a:pt x="12" y="30"/>
                    <a:pt x="12" y="30"/>
                  </a:cubicBezTo>
                  <a:cubicBezTo>
                    <a:pt x="2" y="30"/>
                    <a:pt x="2" y="30"/>
                    <a:pt x="2" y="30"/>
                  </a:cubicBezTo>
                  <a:cubicBezTo>
                    <a:pt x="2" y="30"/>
                    <a:pt x="1" y="32"/>
                    <a:pt x="1" y="33"/>
                  </a:cubicBezTo>
                  <a:cubicBezTo>
                    <a:pt x="1" y="34"/>
                    <a:pt x="1" y="40"/>
                    <a:pt x="1" y="42"/>
                  </a:cubicBezTo>
                  <a:cubicBezTo>
                    <a:pt x="1" y="44"/>
                    <a:pt x="0" y="49"/>
                    <a:pt x="1" y="51"/>
                  </a:cubicBezTo>
                  <a:cubicBezTo>
                    <a:pt x="1" y="52"/>
                    <a:pt x="0" y="58"/>
                    <a:pt x="2" y="58"/>
                  </a:cubicBezTo>
                  <a:cubicBezTo>
                    <a:pt x="3" y="59"/>
                    <a:pt x="4" y="60"/>
                    <a:pt x="3" y="60"/>
                  </a:cubicBezTo>
                  <a:cubicBezTo>
                    <a:pt x="3" y="61"/>
                    <a:pt x="2" y="63"/>
                    <a:pt x="2" y="64"/>
                  </a:cubicBezTo>
                  <a:cubicBezTo>
                    <a:pt x="2" y="65"/>
                    <a:pt x="2" y="75"/>
                    <a:pt x="2" y="77"/>
                  </a:cubicBezTo>
                  <a:cubicBezTo>
                    <a:pt x="2" y="79"/>
                    <a:pt x="3" y="84"/>
                    <a:pt x="4" y="86"/>
                  </a:cubicBezTo>
                  <a:cubicBezTo>
                    <a:pt x="4" y="88"/>
                    <a:pt x="5" y="89"/>
                    <a:pt x="5" y="90"/>
                  </a:cubicBezTo>
                  <a:cubicBezTo>
                    <a:pt x="6" y="92"/>
                    <a:pt x="6" y="96"/>
                    <a:pt x="6" y="98"/>
                  </a:cubicBezTo>
                  <a:cubicBezTo>
                    <a:pt x="6" y="100"/>
                    <a:pt x="7" y="106"/>
                    <a:pt x="7" y="106"/>
                  </a:cubicBezTo>
                  <a:cubicBezTo>
                    <a:pt x="6" y="107"/>
                    <a:pt x="6" y="107"/>
                    <a:pt x="6" y="107"/>
                  </a:cubicBezTo>
                  <a:cubicBezTo>
                    <a:pt x="6" y="107"/>
                    <a:pt x="7" y="114"/>
                    <a:pt x="8" y="116"/>
                  </a:cubicBezTo>
                  <a:cubicBezTo>
                    <a:pt x="10" y="117"/>
                    <a:pt x="10" y="118"/>
                    <a:pt x="12" y="118"/>
                  </a:cubicBezTo>
                  <a:cubicBezTo>
                    <a:pt x="14" y="118"/>
                    <a:pt x="16" y="119"/>
                    <a:pt x="17" y="120"/>
                  </a:cubicBezTo>
                  <a:cubicBezTo>
                    <a:pt x="17" y="120"/>
                    <a:pt x="19" y="122"/>
                    <a:pt x="19" y="123"/>
                  </a:cubicBezTo>
                  <a:cubicBezTo>
                    <a:pt x="19" y="125"/>
                    <a:pt x="19" y="127"/>
                    <a:pt x="19" y="128"/>
                  </a:cubicBezTo>
                  <a:cubicBezTo>
                    <a:pt x="19" y="129"/>
                    <a:pt x="18" y="131"/>
                    <a:pt x="18" y="132"/>
                  </a:cubicBezTo>
                  <a:cubicBezTo>
                    <a:pt x="17" y="133"/>
                    <a:pt x="17" y="137"/>
                    <a:pt x="17" y="139"/>
                  </a:cubicBezTo>
                  <a:cubicBezTo>
                    <a:pt x="18" y="141"/>
                    <a:pt x="20" y="143"/>
                    <a:pt x="23" y="143"/>
                  </a:cubicBezTo>
                  <a:cubicBezTo>
                    <a:pt x="25" y="143"/>
                    <a:pt x="26" y="144"/>
                    <a:pt x="28" y="143"/>
                  </a:cubicBezTo>
                  <a:cubicBezTo>
                    <a:pt x="30" y="142"/>
                    <a:pt x="32" y="140"/>
                    <a:pt x="32" y="138"/>
                  </a:cubicBezTo>
                  <a:cubicBezTo>
                    <a:pt x="32" y="137"/>
                    <a:pt x="32" y="135"/>
                    <a:pt x="32" y="134"/>
                  </a:cubicBezTo>
                  <a:cubicBezTo>
                    <a:pt x="32" y="133"/>
                    <a:pt x="32" y="131"/>
                    <a:pt x="32" y="130"/>
                  </a:cubicBezTo>
                  <a:cubicBezTo>
                    <a:pt x="32" y="128"/>
                    <a:pt x="32" y="126"/>
                    <a:pt x="33" y="125"/>
                  </a:cubicBezTo>
                  <a:cubicBezTo>
                    <a:pt x="33" y="124"/>
                    <a:pt x="33" y="122"/>
                    <a:pt x="34" y="122"/>
                  </a:cubicBezTo>
                  <a:cubicBezTo>
                    <a:pt x="36" y="121"/>
                    <a:pt x="40" y="119"/>
                    <a:pt x="41" y="119"/>
                  </a:cubicBezTo>
                  <a:cubicBezTo>
                    <a:pt x="42" y="118"/>
                    <a:pt x="46" y="117"/>
                    <a:pt x="46" y="113"/>
                  </a:cubicBezTo>
                  <a:cubicBezTo>
                    <a:pt x="47" y="109"/>
                    <a:pt x="47" y="107"/>
                    <a:pt x="47" y="107"/>
                  </a:cubicBezTo>
                  <a:cubicBezTo>
                    <a:pt x="46" y="106"/>
                    <a:pt x="46" y="106"/>
                    <a:pt x="46" y="106"/>
                  </a:cubicBezTo>
                  <a:cubicBezTo>
                    <a:pt x="46" y="106"/>
                    <a:pt x="46" y="99"/>
                    <a:pt x="47" y="97"/>
                  </a:cubicBezTo>
                  <a:close/>
                  <a:moveTo>
                    <a:pt x="13" y="106"/>
                  </a:moveTo>
                  <a:cubicBezTo>
                    <a:pt x="13" y="106"/>
                    <a:pt x="13" y="99"/>
                    <a:pt x="13" y="98"/>
                  </a:cubicBezTo>
                  <a:cubicBezTo>
                    <a:pt x="13" y="98"/>
                    <a:pt x="13" y="93"/>
                    <a:pt x="13" y="94"/>
                  </a:cubicBezTo>
                  <a:cubicBezTo>
                    <a:pt x="13" y="95"/>
                    <a:pt x="13" y="99"/>
                    <a:pt x="14" y="100"/>
                  </a:cubicBezTo>
                  <a:cubicBezTo>
                    <a:pt x="14" y="101"/>
                    <a:pt x="13" y="106"/>
                    <a:pt x="13" y="106"/>
                  </a:cubicBezTo>
                  <a:close/>
                  <a:moveTo>
                    <a:pt x="43" y="67"/>
                  </a:moveTo>
                  <a:cubicBezTo>
                    <a:pt x="43" y="67"/>
                    <a:pt x="43" y="69"/>
                    <a:pt x="42" y="68"/>
                  </a:cubicBezTo>
                  <a:cubicBezTo>
                    <a:pt x="42" y="67"/>
                    <a:pt x="42" y="66"/>
                    <a:pt x="42" y="65"/>
                  </a:cubicBezTo>
                  <a:cubicBezTo>
                    <a:pt x="42" y="65"/>
                    <a:pt x="41" y="65"/>
                    <a:pt x="41" y="65"/>
                  </a:cubicBezTo>
                  <a:cubicBezTo>
                    <a:pt x="41" y="65"/>
                    <a:pt x="40" y="66"/>
                    <a:pt x="41" y="67"/>
                  </a:cubicBezTo>
                  <a:cubicBezTo>
                    <a:pt x="41" y="68"/>
                    <a:pt x="42" y="70"/>
                    <a:pt x="42" y="71"/>
                  </a:cubicBezTo>
                  <a:cubicBezTo>
                    <a:pt x="42" y="72"/>
                    <a:pt x="42" y="75"/>
                    <a:pt x="42" y="77"/>
                  </a:cubicBezTo>
                  <a:cubicBezTo>
                    <a:pt x="42" y="78"/>
                    <a:pt x="42" y="81"/>
                    <a:pt x="41" y="84"/>
                  </a:cubicBezTo>
                  <a:cubicBezTo>
                    <a:pt x="41" y="86"/>
                    <a:pt x="40" y="88"/>
                    <a:pt x="40" y="90"/>
                  </a:cubicBezTo>
                  <a:cubicBezTo>
                    <a:pt x="40" y="93"/>
                    <a:pt x="40" y="96"/>
                    <a:pt x="40" y="98"/>
                  </a:cubicBezTo>
                  <a:cubicBezTo>
                    <a:pt x="40" y="98"/>
                    <a:pt x="39" y="105"/>
                    <a:pt x="39" y="105"/>
                  </a:cubicBezTo>
                  <a:cubicBezTo>
                    <a:pt x="39" y="106"/>
                    <a:pt x="39" y="107"/>
                    <a:pt x="39" y="107"/>
                  </a:cubicBezTo>
                  <a:cubicBezTo>
                    <a:pt x="39" y="107"/>
                    <a:pt x="38" y="100"/>
                    <a:pt x="38" y="99"/>
                  </a:cubicBezTo>
                  <a:cubicBezTo>
                    <a:pt x="38" y="97"/>
                    <a:pt x="38" y="92"/>
                    <a:pt x="38" y="91"/>
                  </a:cubicBezTo>
                  <a:cubicBezTo>
                    <a:pt x="38" y="89"/>
                    <a:pt x="38" y="86"/>
                    <a:pt x="38" y="85"/>
                  </a:cubicBezTo>
                  <a:cubicBezTo>
                    <a:pt x="38" y="85"/>
                    <a:pt x="38" y="83"/>
                    <a:pt x="38" y="81"/>
                  </a:cubicBezTo>
                  <a:cubicBezTo>
                    <a:pt x="39" y="79"/>
                    <a:pt x="40" y="76"/>
                    <a:pt x="40" y="75"/>
                  </a:cubicBezTo>
                  <a:cubicBezTo>
                    <a:pt x="40" y="75"/>
                    <a:pt x="39" y="66"/>
                    <a:pt x="39" y="62"/>
                  </a:cubicBezTo>
                  <a:cubicBezTo>
                    <a:pt x="39" y="62"/>
                    <a:pt x="39" y="62"/>
                    <a:pt x="39" y="61"/>
                  </a:cubicBezTo>
                  <a:cubicBezTo>
                    <a:pt x="40" y="62"/>
                    <a:pt x="40" y="62"/>
                    <a:pt x="41" y="62"/>
                  </a:cubicBezTo>
                  <a:cubicBezTo>
                    <a:pt x="41" y="63"/>
                    <a:pt x="42" y="63"/>
                    <a:pt x="43" y="64"/>
                  </a:cubicBezTo>
                  <a:cubicBezTo>
                    <a:pt x="43" y="65"/>
                    <a:pt x="43" y="67"/>
                    <a:pt x="43" y="67"/>
                  </a:cubicBezTo>
                  <a:close/>
                </a:path>
              </a:pathLst>
            </a:custGeom>
            <a:gradFill rotWithShape="1">
              <a:gsLst>
                <a:gs pos="0">
                  <a:schemeClr val="bg2">
                    <a:alpha val="56000"/>
                  </a:schemeClr>
                </a:gs>
                <a:gs pos="100000">
                  <a:srgbClr val="FFFFFF">
                    <a:alpha val="0"/>
                  </a:srgbClr>
                </a:gs>
              </a:gsLst>
              <a:lin ang="5400000" scaled="1"/>
            </a:gradFill>
            <a:ln w="9525">
              <a:noFill/>
              <a:round/>
              <a:headEnd/>
              <a:tailEnd/>
            </a:ln>
          </p:spPr>
          <p:txBody>
            <a:bodyPr/>
            <a:lstStyle/>
            <a:p>
              <a:endParaRPr lang="zh-CN" altLang="en-US"/>
            </a:p>
          </p:txBody>
        </p:sp>
      </p:grpSp>
      <p:grpSp>
        <p:nvGrpSpPr>
          <p:cNvPr id="73734" name="Group 28"/>
          <p:cNvGrpSpPr>
            <a:grpSpLocks/>
          </p:cNvGrpSpPr>
          <p:nvPr/>
        </p:nvGrpSpPr>
        <p:grpSpPr bwMode="auto">
          <a:xfrm>
            <a:off x="3709988" y="2395538"/>
            <a:ext cx="803275" cy="4256087"/>
            <a:chOff x="2192" y="1060"/>
            <a:chExt cx="506" cy="2681"/>
          </a:xfrm>
        </p:grpSpPr>
        <p:sp>
          <p:nvSpPr>
            <p:cNvPr id="73743" name="Freeform 29"/>
            <p:cNvSpPr>
              <a:spLocks/>
            </p:cNvSpPr>
            <p:nvPr/>
          </p:nvSpPr>
          <p:spPr bwMode="auto">
            <a:xfrm>
              <a:off x="2578" y="1636"/>
              <a:ext cx="24" cy="136"/>
            </a:xfrm>
            <a:custGeom>
              <a:avLst/>
              <a:gdLst>
                <a:gd name="T0" fmla="*/ 2147483647 w 3"/>
                <a:gd name="T1" fmla="*/ 2147483647 h 17"/>
                <a:gd name="T2" fmla="*/ 2147483647 w 3"/>
                <a:gd name="T3" fmla="*/ 2147483647 h 17"/>
                <a:gd name="T4" fmla="*/ 2147483647 w 3"/>
                <a:gd name="T5" fmla="*/ 2147483647 h 17"/>
                <a:gd name="T6" fmla="*/ 2147483647 w 3"/>
                <a:gd name="T7" fmla="*/ 2147483647 h 17"/>
                <a:gd name="T8" fmla="*/ 2147483647 w 3"/>
                <a:gd name="T9" fmla="*/ 2147483647 h 17"/>
                <a:gd name="T10" fmla="*/ 0 w 3"/>
                <a:gd name="T11" fmla="*/ 2147483647 h 17"/>
                <a:gd name="T12" fmla="*/ 0 w 3"/>
                <a:gd name="T13" fmla="*/ 0 h 17"/>
                <a:gd name="T14" fmla="*/ 0 w 3"/>
                <a:gd name="T15" fmla="*/ 2147483647 h 17"/>
                <a:gd name="T16" fmla="*/ 0 w 3"/>
                <a:gd name="T17" fmla="*/ 2147483647 h 17"/>
                <a:gd name="T18" fmla="*/ 0 w 3"/>
                <a:gd name="T19" fmla="*/ 2147483647 h 17"/>
                <a:gd name="T20" fmla="*/ 0 w 3"/>
                <a:gd name="T21" fmla="*/ 2147483647 h 17"/>
                <a:gd name="T22" fmla="*/ 2147483647 w 3"/>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7"/>
                <a:gd name="T38" fmla="*/ 3 w 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7">
                  <a:moveTo>
                    <a:pt x="1" y="17"/>
                  </a:moveTo>
                  <a:cubicBezTo>
                    <a:pt x="1" y="17"/>
                    <a:pt x="1" y="17"/>
                    <a:pt x="1" y="16"/>
                  </a:cubicBezTo>
                  <a:cubicBezTo>
                    <a:pt x="2" y="16"/>
                    <a:pt x="2" y="15"/>
                    <a:pt x="2" y="14"/>
                  </a:cubicBezTo>
                  <a:cubicBezTo>
                    <a:pt x="3" y="14"/>
                    <a:pt x="3" y="13"/>
                    <a:pt x="3" y="12"/>
                  </a:cubicBezTo>
                  <a:cubicBezTo>
                    <a:pt x="3" y="12"/>
                    <a:pt x="2" y="8"/>
                    <a:pt x="1" y="6"/>
                  </a:cubicBezTo>
                  <a:cubicBezTo>
                    <a:pt x="1" y="5"/>
                    <a:pt x="0" y="1"/>
                    <a:pt x="0" y="1"/>
                  </a:cubicBezTo>
                  <a:cubicBezTo>
                    <a:pt x="0" y="1"/>
                    <a:pt x="0" y="0"/>
                    <a:pt x="0" y="0"/>
                  </a:cubicBezTo>
                  <a:cubicBezTo>
                    <a:pt x="0" y="0"/>
                    <a:pt x="0" y="6"/>
                    <a:pt x="0" y="7"/>
                  </a:cubicBezTo>
                  <a:cubicBezTo>
                    <a:pt x="0" y="8"/>
                    <a:pt x="0" y="8"/>
                    <a:pt x="0" y="9"/>
                  </a:cubicBezTo>
                  <a:cubicBezTo>
                    <a:pt x="0" y="10"/>
                    <a:pt x="0" y="13"/>
                    <a:pt x="0" y="14"/>
                  </a:cubicBezTo>
                  <a:cubicBezTo>
                    <a:pt x="0" y="17"/>
                    <a:pt x="0" y="17"/>
                    <a:pt x="0" y="17"/>
                  </a:cubicBezTo>
                  <a:lnTo>
                    <a:pt x="1" y="17"/>
                  </a:lnTo>
                  <a:close/>
                </a:path>
              </a:pathLst>
            </a:custGeom>
            <a:solidFill>
              <a:srgbClr val="FFFFFF"/>
            </a:solidFill>
            <a:ln w="9525">
              <a:noFill/>
              <a:round/>
              <a:headEnd/>
              <a:tailEnd/>
            </a:ln>
          </p:spPr>
          <p:txBody>
            <a:bodyPr/>
            <a:lstStyle/>
            <a:p>
              <a:endParaRPr lang="zh-CN" altLang="en-US"/>
            </a:p>
          </p:txBody>
        </p:sp>
        <p:sp>
          <p:nvSpPr>
            <p:cNvPr id="73744" name="Freeform 30"/>
            <p:cNvSpPr>
              <a:spLocks noEditPoints="1"/>
            </p:cNvSpPr>
            <p:nvPr/>
          </p:nvSpPr>
          <p:spPr bwMode="auto">
            <a:xfrm>
              <a:off x="2192" y="1060"/>
              <a:ext cx="506" cy="1417"/>
            </a:xfrm>
            <a:custGeom>
              <a:avLst/>
              <a:gdLst>
                <a:gd name="T0" fmla="*/ 2147483647 w 63"/>
                <a:gd name="T1" fmla="*/ 2147483647 h 177"/>
                <a:gd name="T2" fmla="*/ 2147483647 w 63"/>
                <a:gd name="T3" fmla="*/ 2147483647 h 177"/>
                <a:gd name="T4" fmla="*/ 2147483647 w 63"/>
                <a:gd name="T5" fmla="*/ 2147483647 h 177"/>
                <a:gd name="T6" fmla="*/ 2147483647 w 63"/>
                <a:gd name="T7" fmla="*/ 2147483647 h 177"/>
                <a:gd name="T8" fmla="*/ 2147483647 w 63"/>
                <a:gd name="T9" fmla="*/ 2147483647 h 177"/>
                <a:gd name="T10" fmla="*/ 2147483647 w 63"/>
                <a:gd name="T11" fmla="*/ 2147483647 h 177"/>
                <a:gd name="T12" fmla="*/ 2147483647 w 63"/>
                <a:gd name="T13" fmla="*/ 2147483647 h 177"/>
                <a:gd name="T14" fmla="*/ 2147483647 w 63"/>
                <a:gd name="T15" fmla="*/ 2147483647 h 177"/>
                <a:gd name="T16" fmla="*/ 2147483647 w 63"/>
                <a:gd name="T17" fmla="*/ 2147483647 h 177"/>
                <a:gd name="T18" fmla="*/ 2147483647 w 63"/>
                <a:gd name="T19" fmla="*/ 2147483647 h 177"/>
                <a:gd name="T20" fmla="*/ 2147483647 w 63"/>
                <a:gd name="T21" fmla="*/ 2147483647 h 177"/>
                <a:gd name="T22" fmla="*/ 2147483647 w 63"/>
                <a:gd name="T23" fmla="*/ 2147483647 h 177"/>
                <a:gd name="T24" fmla="*/ 2147483647 w 63"/>
                <a:gd name="T25" fmla="*/ 2147483647 h 177"/>
                <a:gd name="T26" fmla="*/ 2147483647 w 63"/>
                <a:gd name="T27" fmla="*/ 2147483647 h 177"/>
                <a:gd name="T28" fmla="*/ 2147483647 w 63"/>
                <a:gd name="T29" fmla="*/ 2147483647 h 177"/>
                <a:gd name="T30" fmla="*/ 2147483647 w 63"/>
                <a:gd name="T31" fmla="*/ 2147483647 h 177"/>
                <a:gd name="T32" fmla="*/ 2147483647 w 63"/>
                <a:gd name="T33" fmla="*/ 2147483647 h 177"/>
                <a:gd name="T34" fmla="*/ 2147483647 w 63"/>
                <a:gd name="T35" fmla="*/ 2147483647 h 177"/>
                <a:gd name="T36" fmla="*/ 2147483647 w 63"/>
                <a:gd name="T37" fmla="*/ 2147483647 h 177"/>
                <a:gd name="T38" fmla="*/ 2147483647 w 63"/>
                <a:gd name="T39" fmla="*/ 2147483647 h 177"/>
                <a:gd name="T40" fmla="*/ 2147483647 w 63"/>
                <a:gd name="T41" fmla="*/ 2147483647 h 177"/>
                <a:gd name="T42" fmla="*/ 2147483647 w 63"/>
                <a:gd name="T43" fmla="*/ 2147483647 h 177"/>
                <a:gd name="T44" fmla="*/ 2147483647 w 63"/>
                <a:gd name="T45" fmla="*/ 2147483647 h 177"/>
                <a:gd name="T46" fmla="*/ 2147483647 w 63"/>
                <a:gd name="T47" fmla="*/ 2147483647 h 177"/>
                <a:gd name="T48" fmla="*/ 2147483647 w 63"/>
                <a:gd name="T49" fmla="*/ 2147483647 h 177"/>
                <a:gd name="T50" fmla="*/ 2147483647 w 63"/>
                <a:gd name="T51" fmla="*/ 2147483647 h 177"/>
                <a:gd name="T52" fmla="*/ 2147483647 w 63"/>
                <a:gd name="T53" fmla="*/ 2147483647 h 177"/>
                <a:gd name="T54" fmla="*/ 2147483647 w 63"/>
                <a:gd name="T55" fmla="*/ 2147483647 h 177"/>
                <a:gd name="T56" fmla="*/ 2147483647 w 63"/>
                <a:gd name="T57" fmla="*/ 2147483647 h 177"/>
                <a:gd name="T58" fmla="*/ 2147483647 w 63"/>
                <a:gd name="T59" fmla="*/ 2147483647 h 177"/>
                <a:gd name="T60" fmla="*/ 2147483647 w 63"/>
                <a:gd name="T61" fmla="*/ 2147483647 h 177"/>
                <a:gd name="T62" fmla="*/ 2147483647 w 63"/>
                <a:gd name="T63" fmla="*/ 2147483647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177"/>
                <a:gd name="T98" fmla="*/ 63 w 63"/>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177">
                  <a:moveTo>
                    <a:pt x="26" y="138"/>
                  </a:moveTo>
                  <a:cubicBezTo>
                    <a:pt x="26" y="138"/>
                    <a:pt x="23" y="151"/>
                    <a:pt x="23" y="153"/>
                  </a:cubicBezTo>
                  <a:cubicBezTo>
                    <a:pt x="22" y="155"/>
                    <a:pt x="21" y="160"/>
                    <a:pt x="22" y="161"/>
                  </a:cubicBezTo>
                  <a:cubicBezTo>
                    <a:pt x="23" y="162"/>
                    <a:pt x="21" y="164"/>
                    <a:pt x="22" y="166"/>
                  </a:cubicBezTo>
                  <a:cubicBezTo>
                    <a:pt x="22" y="167"/>
                    <a:pt x="22" y="170"/>
                    <a:pt x="22" y="171"/>
                  </a:cubicBezTo>
                  <a:cubicBezTo>
                    <a:pt x="21" y="172"/>
                    <a:pt x="17" y="172"/>
                    <a:pt x="16" y="173"/>
                  </a:cubicBezTo>
                  <a:cubicBezTo>
                    <a:pt x="16" y="174"/>
                    <a:pt x="11" y="175"/>
                    <a:pt x="10" y="176"/>
                  </a:cubicBezTo>
                  <a:cubicBezTo>
                    <a:pt x="8" y="176"/>
                    <a:pt x="0" y="176"/>
                    <a:pt x="3" y="172"/>
                  </a:cubicBezTo>
                  <a:cubicBezTo>
                    <a:pt x="6" y="168"/>
                    <a:pt x="9" y="167"/>
                    <a:pt x="10" y="165"/>
                  </a:cubicBezTo>
                  <a:cubicBezTo>
                    <a:pt x="10" y="164"/>
                    <a:pt x="11" y="160"/>
                    <a:pt x="11" y="158"/>
                  </a:cubicBezTo>
                  <a:cubicBezTo>
                    <a:pt x="11" y="157"/>
                    <a:pt x="11" y="145"/>
                    <a:pt x="11" y="141"/>
                  </a:cubicBezTo>
                  <a:cubicBezTo>
                    <a:pt x="12" y="137"/>
                    <a:pt x="13" y="124"/>
                    <a:pt x="13" y="124"/>
                  </a:cubicBezTo>
                  <a:cubicBezTo>
                    <a:pt x="13" y="123"/>
                    <a:pt x="15" y="113"/>
                    <a:pt x="15" y="111"/>
                  </a:cubicBezTo>
                  <a:cubicBezTo>
                    <a:pt x="15" y="108"/>
                    <a:pt x="15" y="100"/>
                    <a:pt x="15" y="99"/>
                  </a:cubicBezTo>
                  <a:cubicBezTo>
                    <a:pt x="14" y="98"/>
                    <a:pt x="14" y="99"/>
                    <a:pt x="13" y="98"/>
                  </a:cubicBezTo>
                  <a:cubicBezTo>
                    <a:pt x="12" y="97"/>
                    <a:pt x="10" y="93"/>
                    <a:pt x="10" y="91"/>
                  </a:cubicBezTo>
                  <a:cubicBezTo>
                    <a:pt x="11" y="90"/>
                    <a:pt x="10" y="89"/>
                    <a:pt x="10" y="89"/>
                  </a:cubicBezTo>
                  <a:cubicBezTo>
                    <a:pt x="10" y="89"/>
                    <a:pt x="9" y="86"/>
                    <a:pt x="9" y="84"/>
                  </a:cubicBezTo>
                  <a:cubicBezTo>
                    <a:pt x="9" y="83"/>
                    <a:pt x="8" y="75"/>
                    <a:pt x="8" y="70"/>
                  </a:cubicBezTo>
                  <a:cubicBezTo>
                    <a:pt x="8" y="65"/>
                    <a:pt x="8" y="49"/>
                    <a:pt x="9" y="46"/>
                  </a:cubicBezTo>
                  <a:cubicBezTo>
                    <a:pt x="10" y="42"/>
                    <a:pt x="11" y="33"/>
                    <a:pt x="12" y="33"/>
                  </a:cubicBezTo>
                  <a:cubicBezTo>
                    <a:pt x="13" y="32"/>
                    <a:pt x="24" y="28"/>
                    <a:pt x="26" y="25"/>
                  </a:cubicBezTo>
                  <a:cubicBezTo>
                    <a:pt x="27" y="24"/>
                    <a:pt x="28" y="22"/>
                    <a:pt x="28" y="20"/>
                  </a:cubicBezTo>
                  <a:cubicBezTo>
                    <a:pt x="28" y="19"/>
                    <a:pt x="18" y="10"/>
                    <a:pt x="29" y="3"/>
                  </a:cubicBezTo>
                  <a:cubicBezTo>
                    <a:pt x="30" y="2"/>
                    <a:pt x="40" y="0"/>
                    <a:pt x="42" y="7"/>
                  </a:cubicBezTo>
                  <a:cubicBezTo>
                    <a:pt x="43" y="8"/>
                    <a:pt x="42" y="12"/>
                    <a:pt x="42" y="13"/>
                  </a:cubicBezTo>
                  <a:cubicBezTo>
                    <a:pt x="42" y="14"/>
                    <a:pt x="42" y="20"/>
                    <a:pt x="42" y="21"/>
                  </a:cubicBezTo>
                  <a:cubicBezTo>
                    <a:pt x="41" y="22"/>
                    <a:pt x="40" y="22"/>
                    <a:pt x="41" y="24"/>
                  </a:cubicBezTo>
                  <a:cubicBezTo>
                    <a:pt x="41" y="26"/>
                    <a:pt x="42" y="27"/>
                    <a:pt x="44" y="28"/>
                  </a:cubicBezTo>
                  <a:cubicBezTo>
                    <a:pt x="46" y="28"/>
                    <a:pt x="53" y="32"/>
                    <a:pt x="55" y="33"/>
                  </a:cubicBezTo>
                  <a:cubicBezTo>
                    <a:pt x="57" y="34"/>
                    <a:pt x="59" y="36"/>
                    <a:pt x="59" y="37"/>
                  </a:cubicBezTo>
                  <a:cubicBezTo>
                    <a:pt x="59" y="39"/>
                    <a:pt x="60" y="53"/>
                    <a:pt x="61" y="55"/>
                  </a:cubicBezTo>
                  <a:cubicBezTo>
                    <a:pt x="61" y="57"/>
                    <a:pt x="62" y="69"/>
                    <a:pt x="62" y="72"/>
                  </a:cubicBezTo>
                  <a:cubicBezTo>
                    <a:pt x="63" y="75"/>
                    <a:pt x="63" y="88"/>
                    <a:pt x="63" y="89"/>
                  </a:cubicBezTo>
                  <a:cubicBezTo>
                    <a:pt x="63" y="90"/>
                    <a:pt x="62" y="91"/>
                    <a:pt x="61" y="91"/>
                  </a:cubicBezTo>
                  <a:cubicBezTo>
                    <a:pt x="61" y="90"/>
                    <a:pt x="61" y="92"/>
                    <a:pt x="61" y="93"/>
                  </a:cubicBezTo>
                  <a:cubicBezTo>
                    <a:pt x="61" y="93"/>
                    <a:pt x="61" y="98"/>
                    <a:pt x="56" y="100"/>
                  </a:cubicBezTo>
                  <a:cubicBezTo>
                    <a:pt x="56" y="100"/>
                    <a:pt x="55" y="100"/>
                    <a:pt x="54" y="99"/>
                  </a:cubicBezTo>
                  <a:cubicBezTo>
                    <a:pt x="54" y="99"/>
                    <a:pt x="55" y="93"/>
                    <a:pt x="54" y="93"/>
                  </a:cubicBezTo>
                  <a:cubicBezTo>
                    <a:pt x="54" y="93"/>
                    <a:pt x="54" y="93"/>
                    <a:pt x="53" y="93"/>
                  </a:cubicBezTo>
                  <a:cubicBezTo>
                    <a:pt x="53" y="96"/>
                    <a:pt x="53" y="98"/>
                    <a:pt x="53" y="98"/>
                  </a:cubicBezTo>
                  <a:cubicBezTo>
                    <a:pt x="53" y="98"/>
                    <a:pt x="53" y="103"/>
                    <a:pt x="53" y="104"/>
                  </a:cubicBezTo>
                  <a:cubicBezTo>
                    <a:pt x="53" y="105"/>
                    <a:pt x="51" y="112"/>
                    <a:pt x="52" y="115"/>
                  </a:cubicBezTo>
                  <a:cubicBezTo>
                    <a:pt x="52" y="117"/>
                    <a:pt x="51" y="125"/>
                    <a:pt x="51" y="129"/>
                  </a:cubicBezTo>
                  <a:cubicBezTo>
                    <a:pt x="51" y="133"/>
                    <a:pt x="51" y="145"/>
                    <a:pt x="52" y="147"/>
                  </a:cubicBezTo>
                  <a:cubicBezTo>
                    <a:pt x="52" y="150"/>
                    <a:pt x="52" y="162"/>
                    <a:pt x="52" y="163"/>
                  </a:cubicBezTo>
                  <a:cubicBezTo>
                    <a:pt x="52" y="164"/>
                    <a:pt x="51" y="166"/>
                    <a:pt x="51" y="167"/>
                  </a:cubicBezTo>
                  <a:cubicBezTo>
                    <a:pt x="52" y="168"/>
                    <a:pt x="55" y="171"/>
                    <a:pt x="55" y="172"/>
                  </a:cubicBezTo>
                  <a:cubicBezTo>
                    <a:pt x="55" y="173"/>
                    <a:pt x="58" y="177"/>
                    <a:pt x="55" y="177"/>
                  </a:cubicBezTo>
                  <a:cubicBezTo>
                    <a:pt x="52" y="177"/>
                    <a:pt x="47" y="176"/>
                    <a:pt x="46" y="174"/>
                  </a:cubicBezTo>
                  <a:cubicBezTo>
                    <a:pt x="44" y="173"/>
                    <a:pt x="44" y="171"/>
                    <a:pt x="43" y="171"/>
                  </a:cubicBezTo>
                  <a:cubicBezTo>
                    <a:pt x="42" y="170"/>
                    <a:pt x="40" y="168"/>
                    <a:pt x="40" y="167"/>
                  </a:cubicBezTo>
                  <a:cubicBezTo>
                    <a:pt x="40" y="166"/>
                    <a:pt x="38" y="164"/>
                    <a:pt x="38" y="163"/>
                  </a:cubicBezTo>
                  <a:cubicBezTo>
                    <a:pt x="38" y="162"/>
                    <a:pt x="39" y="153"/>
                    <a:pt x="39" y="152"/>
                  </a:cubicBezTo>
                  <a:cubicBezTo>
                    <a:pt x="39" y="150"/>
                    <a:pt x="38" y="140"/>
                    <a:pt x="38" y="137"/>
                  </a:cubicBezTo>
                  <a:cubicBezTo>
                    <a:pt x="38" y="133"/>
                    <a:pt x="37" y="122"/>
                    <a:pt x="37" y="117"/>
                  </a:cubicBezTo>
                  <a:cubicBezTo>
                    <a:pt x="37" y="113"/>
                    <a:pt x="35" y="105"/>
                    <a:pt x="35" y="104"/>
                  </a:cubicBezTo>
                  <a:cubicBezTo>
                    <a:pt x="35" y="104"/>
                    <a:pt x="33" y="108"/>
                    <a:pt x="32" y="110"/>
                  </a:cubicBezTo>
                  <a:cubicBezTo>
                    <a:pt x="32" y="111"/>
                    <a:pt x="29" y="125"/>
                    <a:pt x="28" y="128"/>
                  </a:cubicBezTo>
                  <a:cubicBezTo>
                    <a:pt x="27" y="130"/>
                    <a:pt x="26" y="138"/>
                    <a:pt x="26" y="138"/>
                  </a:cubicBezTo>
                  <a:close/>
                  <a:moveTo>
                    <a:pt x="58" y="94"/>
                  </a:moveTo>
                  <a:cubicBezTo>
                    <a:pt x="58" y="93"/>
                    <a:pt x="57" y="92"/>
                    <a:pt x="56" y="93"/>
                  </a:cubicBezTo>
                  <a:cubicBezTo>
                    <a:pt x="56" y="93"/>
                    <a:pt x="56" y="93"/>
                    <a:pt x="56" y="93"/>
                  </a:cubicBezTo>
                  <a:cubicBezTo>
                    <a:pt x="56" y="94"/>
                    <a:pt x="56" y="98"/>
                    <a:pt x="56" y="98"/>
                  </a:cubicBezTo>
                  <a:cubicBezTo>
                    <a:pt x="56" y="98"/>
                    <a:pt x="58" y="96"/>
                    <a:pt x="58" y="94"/>
                  </a:cubicBezTo>
                  <a:close/>
                </a:path>
              </a:pathLst>
            </a:custGeom>
            <a:solidFill>
              <a:schemeClr val="accent1"/>
            </a:solidFill>
            <a:ln w="9525">
              <a:noFill/>
              <a:round/>
              <a:headEnd/>
              <a:tailEnd/>
            </a:ln>
          </p:spPr>
          <p:txBody>
            <a:bodyPr/>
            <a:lstStyle/>
            <a:p>
              <a:endParaRPr lang="zh-CN" altLang="en-US"/>
            </a:p>
          </p:txBody>
        </p:sp>
        <p:sp>
          <p:nvSpPr>
            <p:cNvPr id="73745" name="Freeform 31"/>
            <p:cNvSpPr>
              <a:spLocks/>
            </p:cNvSpPr>
            <p:nvPr/>
          </p:nvSpPr>
          <p:spPr bwMode="auto">
            <a:xfrm>
              <a:off x="2409" y="1260"/>
              <a:ext cx="113" cy="280"/>
            </a:xfrm>
            <a:custGeom>
              <a:avLst/>
              <a:gdLst>
                <a:gd name="T0" fmla="*/ 2147483647 w 14"/>
                <a:gd name="T1" fmla="*/ 0 h 35"/>
                <a:gd name="T2" fmla="*/ 2147483647 w 14"/>
                <a:gd name="T3" fmla="*/ 2147483647 h 35"/>
                <a:gd name="T4" fmla="*/ 0 w 14"/>
                <a:gd name="T5" fmla="*/ 0 h 35"/>
                <a:gd name="T6" fmla="*/ 2147483647 w 14"/>
                <a:gd name="T7" fmla="*/ 2147483647 h 35"/>
                <a:gd name="T8" fmla="*/ 2147483647 w 14"/>
                <a:gd name="T9" fmla="*/ 0 h 35"/>
                <a:gd name="T10" fmla="*/ 0 60000 65536"/>
                <a:gd name="T11" fmla="*/ 0 60000 65536"/>
                <a:gd name="T12" fmla="*/ 0 60000 65536"/>
                <a:gd name="T13" fmla="*/ 0 60000 65536"/>
                <a:gd name="T14" fmla="*/ 0 60000 65536"/>
                <a:gd name="T15" fmla="*/ 0 w 14"/>
                <a:gd name="T16" fmla="*/ 0 h 35"/>
                <a:gd name="T17" fmla="*/ 14 w 14"/>
                <a:gd name="T18" fmla="*/ 35 h 35"/>
              </a:gdLst>
              <a:ahLst/>
              <a:cxnLst>
                <a:cxn ang="T10">
                  <a:pos x="T0" y="T1"/>
                </a:cxn>
                <a:cxn ang="T11">
                  <a:pos x="T2" y="T3"/>
                </a:cxn>
                <a:cxn ang="T12">
                  <a:pos x="T4" y="T5"/>
                </a:cxn>
                <a:cxn ang="T13">
                  <a:pos x="T6" y="T7"/>
                </a:cxn>
                <a:cxn ang="T14">
                  <a:pos x="T8" y="T9"/>
                </a:cxn>
              </a:cxnLst>
              <a:rect l="T15" t="T16" r="T17" b="T18"/>
              <a:pathLst>
                <a:path w="14" h="35">
                  <a:moveTo>
                    <a:pt x="14" y="0"/>
                  </a:moveTo>
                  <a:cubicBezTo>
                    <a:pt x="8" y="35"/>
                    <a:pt x="8" y="35"/>
                    <a:pt x="8" y="35"/>
                  </a:cubicBezTo>
                  <a:cubicBezTo>
                    <a:pt x="0" y="0"/>
                    <a:pt x="0" y="0"/>
                    <a:pt x="0" y="0"/>
                  </a:cubicBezTo>
                  <a:cubicBezTo>
                    <a:pt x="0" y="0"/>
                    <a:pt x="3" y="6"/>
                    <a:pt x="7" y="5"/>
                  </a:cubicBezTo>
                  <a:cubicBezTo>
                    <a:pt x="10" y="5"/>
                    <a:pt x="14" y="0"/>
                    <a:pt x="14" y="0"/>
                  </a:cubicBezTo>
                  <a:close/>
                </a:path>
              </a:pathLst>
            </a:custGeom>
            <a:solidFill>
              <a:srgbClr val="F2F2F2"/>
            </a:solidFill>
            <a:ln w="9525">
              <a:noFill/>
              <a:round/>
              <a:headEnd/>
              <a:tailEnd/>
            </a:ln>
          </p:spPr>
          <p:txBody>
            <a:bodyPr/>
            <a:lstStyle/>
            <a:p>
              <a:endParaRPr lang="zh-CN" altLang="en-US"/>
            </a:p>
          </p:txBody>
        </p:sp>
        <p:sp>
          <p:nvSpPr>
            <p:cNvPr id="73746" name="Freeform 32"/>
            <p:cNvSpPr>
              <a:spLocks/>
            </p:cNvSpPr>
            <p:nvPr/>
          </p:nvSpPr>
          <p:spPr bwMode="auto">
            <a:xfrm>
              <a:off x="2441" y="1300"/>
              <a:ext cx="56" cy="240"/>
            </a:xfrm>
            <a:custGeom>
              <a:avLst/>
              <a:gdLst>
                <a:gd name="T0" fmla="*/ 2147483647 w 7"/>
                <a:gd name="T1" fmla="*/ 2147483647 h 30"/>
                <a:gd name="T2" fmla="*/ 2147483647 w 7"/>
                <a:gd name="T3" fmla="*/ 2147483647 h 30"/>
                <a:gd name="T4" fmla="*/ 2147483647 w 7"/>
                <a:gd name="T5" fmla="*/ 2147483647 h 30"/>
                <a:gd name="T6" fmla="*/ 2147483647 w 7"/>
                <a:gd name="T7" fmla="*/ 0 h 30"/>
                <a:gd name="T8" fmla="*/ 2147483647 w 7"/>
                <a:gd name="T9" fmla="*/ 2147483647 h 30"/>
                <a:gd name="T10" fmla="*/ 0 60000 65536"/>
                <a:gd name="T11" fmla="*/ 0 60000 65536"/>
                <a:gd name="T12" fmla="*/ 0 60000 65536"/>
                <a:gd name="T13" fmla="*/ 0 60000 65536"/>
                <a:gd name="T14" fmla="*/ 0 60000 65536"/>
                <a:gd name="T15" fmla="*/ 0 w 7"/>
                <a:gd name="T16" fmla="*/ 0 h 30"/>
                <a:gd name="T17" fmla="*/ 7 w 7"/>
                <a:gd name="T18" fmla="*/ 30 h 30"/>
              </a:gdLst>
              <a:ahLst/>
              <a:cxnLst>
                <a:cxn ang="T10">
                  <a:pos x="T0" y="T1"/>
                </a:cxn>
                <a:cxn ang="T11">
                  <a:pos x="T2" y="T3"/>
                </a:cxn>
                <a:cxn ang="T12">
                  <a:pos x="T4" y="T5"/>
                </a:cxn>
                <a:cxn ang="T13">
                  <a:pos x="T6" y="T7"/>
                </a:cxn>
                <a:cxn ang="T14">
                  <a:pos x="T8" y="T9"/>
                </a:cxn>
              </a:cxnLst>
              <a:rect l="T15" t="T16" r="T17" b="T18"/>
              <a:pathLst>
                <a:path w="7" h="30">
                  <a:moveTo>
                    <a:pt x="2" y="3"/>
                  </a:moveTo>
                  <a:cubicBezTo>
                    <a:pt x="0" y="16"/>
                    <a:pt x="3" y="30"/>
                    <a:pt x="4" y="30"/>
                  </a:cubicBezTo>
                  <a:cubicBezTo>
                    <a:pt x="5" y="30"/>
                    <a:pt x="7" y="11"/>
                    <a:pt x="4" y="3"/>
                  </a:cubicBezTo>
                  <a:cubicBezTo>
                    <a:pt x="5" y="1"/>
                    <a:pt x="4" y="0"/>
                    <a:pt x="3" y="0"/>
                  </a:cubicBezTo>
                  <a:cubicBezTo>
                    <a:pt x="2" y="0"/>
                    <a:pt x="0" y="1"/>
                    <a:pt x="2" y="3"/>
                  </a:cubicBezTo>
                  <a:close/>
                </a:path>
              </a:pathLst>
            </a:custGeom>
            <a:solidFill>
              <a:schemeClr val="accent1"/>
            </a:solidFill>
            <a:ln w="9525">
              <a:noFill/>
              <a:round/>
              <a:headEnd/>
              <a:tailEnd/>
            </a:ln>
          </p:spPr>
          <p:txBody>
            <a:bodyPr/>
            <a:lstStyle/>
            <a:p>
              <a:endParaRPr lang="zh-CN" altLang="en-US"/>
            </a:p>
          </p:txBody>
        </p:sp>
        <p:sp>
          <p:nvSpPr>
            <p:cNvPr id="73747" name="Freeform 33"/>
            <p:cNvSpPr>
              <a:spLocks/>
            </p:cNvSpPr>
            <p:nvPr/>
          </p:nvSpPr>
          <p:spPr bwMode="auto">
            <a:xfrm>
              <a:off x="2465" y="1300"/>
              <a:ext cx="24" cy="32"/>
            </a:xfrm>
            <a:custGeom>
              <a:avLst/>
              <a:gdLst>
                <a:gd name="T0" fmla="*/ 2147483647 w 3"/>
                <a:gd name="T1" fmla="*/ 2147483647 h 4"/>
                <a:gd name="T2" fmla="*/ 0 w 3"/>
                <a:gd name="T3" fmla="*/ 0 h 4"/>
                <a:gd name="T4" fmla="*/ 0 w 3"/>
                <a:gd name="T5" fmla="*/ 0 h 4"/>
                <a:gd name="T6" fmla="*/ 0 w 3"/>
                <a:gd name="T7" fmla="*/ 0 h 4"/>
                <a:gd name="T8" fmla="*/ 2147483647 w 3"/>
                <a:gd name="T9" fmla="*/ 2147483647 h 4"/>
                <a:gd name="T10" fmla="*/ 2147483647 w 3"/>
                <a:gd name="T11" fmla="*/ 2147483647 h 4"/>
                <a:gd name="T12" fmla="*/ 2147483647 w 3"/>
                <a:gd name="T13" fmla="*/ 2147483647 h 4"/>
                <a:gd name="T14" fmla="*/ 2147483647 w 3"/>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cubicBezTo>
                    <a:pt x="3" y="2"/>
                    <a:pt x="2" y="0"/>
                    <a:pt x="0" y="0"/>
                  </a:cubicBezTo>
                  <a:cubicBezTo>
                    <a:pt x="0" y="0"/>
                    <a:pt x="0" y="0"/>
                    <a:pt x="0" y="0"/>
                  </a:cubicBezTo>
                  <a:cubicBezTo>
                    <a:pt x="0" y="0"/>
                    <a:pt x="0" y="0"/>
                    <a:pt x="0" y="0"/>
                  </a:cubicBezTo>
                  <a:cubicBezTo>
                    <a:pt x="1" y="0"/>
                    <a:pt x="2" y="2"/>
                    <a:pt x="2" y="4"/>
                  </a:cubicBezTo>
                  <a:cubicBezTo>
                    <a:pt x="2" y="4"/>
                    <a:pt x="2" y="4"/>
                    <a:pt x="2" y="4"/>
                  </a:cubicBezTo>
                  <a:cubicBezTo>
                    <a:pt x="2" y="4"/>
                    <a:pt x="2" y="4"/>
                    <a:pt x="2" y="4"/>
                  </a:cubicBezTo>
                  <a:cubicBezTo>
                    <a:pt x="3" y="4"/>
                    <a:pt x="3" y="4"/>
                    <a:pt x="3" y="4"/>
                  </a:cubicBezTo>
                  <a:close/>
                </a:path>
              </a:pathLst>
            </a:custGeom>
            <a:solidFill>
              <a:schemeClr val="tx1"/>
            </a:solidFill>
            <a:ln w="9525">
              <a:noFill/>
              <a:round/>
              <a:headEnd/>
              <a:tailEnd/>
            </a:ln>
          </p:spPr>
          <p:txBody>
            <a:bodyPr/>
            <a:lstStyle/>
            <a:p>
              <a:endParaRPr lang="zh-CN" altLang="en-US"/>
            </a:p>
          </p:txBody>
        </p:sp>
        <p:sp>
          <p:nvSpPr>
            <p:cNvPr id="73748" name="Freeform 34"/>
            <p:cNvSpPr>
              <a:spLocks/>
            </p:cNvSpPr>
            <p:nvPr/>
          </p:nvSpPr>
          <p:spPr bwMode="auto">
            <a:xfrm>
              <a:off x="2433" y="1300"/>
              <a:ext cx="32" cy="32"/>
            </a:xfrm>
            <a:custGeom>
              <a:avLst/>
              <a:gdLst>
                <a:gd name="T0" fmla="*/ 2147483647 w 4"/>
                <a:gd name="T1" fmla="*/ 2147483647 h 4"/>
                <a:gd name="T2" fmla="*/ 2147483647 w 4"/>
                <a:gd name="T3" fmla="*/ 0 h 4"/>
                <a:gd name="T4" fmla="*/ 2147483647 w 4"/>
                <a:gd name="T5" fmla="*/ 0 h 4"/>
                <a:gd name="T6" fmla="*/ 2147483647 w 4"/>
                <a:gd name="T7" fmla="*/ 0 h 4"/>
                <a:gd name="T8" fmla="*/ 0 w 4"/>
                <a:gd name="T9" fmla="*/ 2147483647 h 4"/>
                <a:gd name="T10" fmla="*/ 0 w 4"/>
                <a:gd name="T11" fmla="*/ 2147483647 h 4"/>
                <a:gd name="T12" fmla="*/ 2147483647 w 4"/>
                <a:gd name="T13" fmla="*/ 2147483647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1" y="4"/>
                  </a:moveTo>
                  <a:cubicBezTo>
                    <a:pt x="1" y="2"/>
                    <a:pt x="2" y="0"/>
                    <a:pt x="4" y="0"/>
                  </a:cubicBezTo>
                  <a:cubicBezTo>
                    <a:pt x="4" y="0"/>
                    <a:pt x="4" y="0"/>
                    <a:pt x="4" y="0"/>
                  </a:cubicBezTo>
                  <a:cubicBezTo>
                    <a:pt x="4" y="0"/>
                    <a:pt x="4" y="0"/>
                    <a:pt x="4" y="0"/>
                  </a:cubicBezTo>
                  <a:cubicBezTo>
                    <a:pt x="2" y="0"/>
                    <a:pt x="0" y="2"/>
                    <a:pt x="0" y="4"/>
                  </a:cubicBezTo>
                  <a:cubicBezTo>
                    <a:pt x="0" y="4"/>
                    <a:pt x="0" y="4"/>
                    <a:pt x="0" y="4"/>
                  </a:cubicBezTo>
                  <a:cubicBezTo>
                    <a:pt x="1" y="4"/>
                    <a:pt x="1" y="4"/>
                    <a:pt x="1" y="4"/>
                  </a:cubicBezTo>
                  <a:close/>
                </a:path>
              </a:pathLst>
            </a:custGeom>
            <a:solidFill>
              <a:schemeClr val="tx1"/>
            </a:solidFill>
            <a:ln w="9525">
              <a:noFill/>
              <a:round/>
              <a:headEnd/>
              <a:tailEnd/>
            </a:ln>
          </p:spPr>
          <p:txBody>
            <a:bodyPr/>
            <a:lstStyle/>
            <a:p>
              <a:endParaRPr lang="zh-CN" altLang="en-US"/>
            </a:p>
          </p:txBody>
        </p:sp>
        <p:sp>
          <p:nvSpPr>
            <p:cNvPr id="73749" name="Freeform 35"/>
            <p:cNvSpPr>
              <a:spLocks/>
            </p:cNvSpPr>
            <p:nvPr/>
          </p:nvSpPr>
          <p:spPr bwMode="auto">
            <a:xfrm>
              <a:off x="2481" y="1300"/>
              <a:ext cx="32" cy="32"/>
            </a:xfrm>
            <a:custGeom>
              <a:avLst/>
              <a:gdLst>
                <a:gd name="T0" fmla="*/ 32 w 32"/>
                <a:gd name="T1" fmla="*/ 0 h 32"/>
                <a:gd name="T2" fmla="*/ 32 w 32"/>
                <a:gd name="T3" fmla="*/ 0 h 32"/>
                <a:gd name="T4" fmla="*/ 0 w 32"/>
                <a:gd name="T5" fmla="*/ 32 h 32"/>
                <a:gd name="T6" fmla="*/ 8 w 32"/>
                <a:gd name="T7" fmla="*/ 32 h 32"/>
                <a:gd name="T8" fmla="*/ 32 w 32"/>
                <a:gd name="T9" fmla="*/ 0 h 32"/>
                <a:gd name="T10" fmla="*/ 32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32" y="0"/>
                  </a:lnTo>
                  <a:lnTo>
                    <a:pt x="0" y="32"/>
                  </a:lnTo>
                  <a:lnTo>
                    <a:pt x="8" y="32"/>
                  </a:lnTo>
                  <a:lnTo>
                    <a:pt x="32" y="0"/>
                  </a:lnTo>
                  <a:close/>
                </a:path>
              </a:pathLst>
            </a:custGeom>
            <a:solidFill>
              <a:schemeClr val="tx1"/>
            </a:solidFill>
            <a:ln w="9525">
              <a:noFill/>
              <a:round/>
              <a:headEnd/>
              <a:tailEnd/>
            </a:ln>
          </p:spPr>
          <p:txBody>
            <a:bodyPr/>
            <a:lstStyle/>
            <a:p>
              <a:endParaRPr lang="zh-CN" altLang="en-US"/>
            </a:p>
          </p:txBody>
        </p:sp>
        <p:sp>
          <p:nvSpPr>
            <p:cNvPr id="73750" name="Freeform 36"/>
            <p:cNvSpPr>
              <a:spLocks/>
            </p:cNvSpPr>
            <p:nvPr/>
          </p:nvSpPr>
          <p:spPr bwMode="auto">
            <a:xfrm>
              <a:off x="2417" y="1300"/>
              <a:ext cx="24" cy="32"/>
            </a:xfrm>
            <a:custGeom>
              <a:avLst/>
              <a:gdLst>
                <a:gd name="T0" fmla="*/ 24 w 24"/>
                <a:gd name="T1" fmla="*/ 32 h 32"/>
                <a:gd name="T2" fmla="*/ 0 w 24"/>
                <a:gd name="T3" fmla="*/ 0 h 32"/>
                <a:gd name="T4" fmla="*/ 0 w 24"/>
                <a:gd name="T5" fmla="*/ 0 h 32"/>
                <a:gd name="T6" fmla="*/ 16 w 24"/>
                <a:gd name="T7" fmla="*/ 32 h 32"/>
                <a:gd name="T8" fmla="*/ 24 w 24"/>
                <a:gd name="T9" fmla="*/ 32 h 32"/>
                <a:gd name="T10" fmla="*/ 24 w 24"/>
                <a:gd name="T11" fmla="*/ 32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24" y="32"/>
                  </a:moveTo>
                  <a:lnTo>
                    <a:pt x="0" y="0"/>
                  </a:lnTo>
                  <a:lnTo>
                    <a:pt x="16" y="32"/>
                  </a:lnTo>
                  <a:lnTo>
                    <a:pt x="24" y="32"/>
                  </a:lnTo>
                  <a:close/>
                </a:path>
              </a:pathLst>
            </a:custGeom>
            <a:solidFill>
              <a:schemeClr val="tx1"/>
            </a:solidFill>
            <a:ln w="9525">
              <a:noFill/>
              <a:round/>
              <a:headEnd/>
              <a:tailEnd/>
            </a:ln>
          </p:spPr>
          <p:txBody>
            <a:bodyPr/>
            <a:lstStyle/>
            <a:p>
              <a:endParaRPr lang="zh-CN" altLang="en-US"/>
            </a:p>
          </p:txBody>
        </p:sp>
        <p:sp>
          <p:nvSpPr>
            <p:cNvPr id="73751" name="Freeform 37"/>
            <p:cNvSpPr>
              <a:spLocks noEditPoints="1"/>
            </p:cNvSpPr>
            <p:nvPr/>
          </p:nvSpPr>
          <p:spPr bwMode="auto">
            <a:xfrm>
              <a:off x="2192" y="2485"/>
              <a:ext cx="506" cy="1256"/>
            </a:xfrm>
            <a:custGeom>
              <a:avLst/>
              <a:gdLst>
                <a:gd name="T0" fmla="*/ 2147483647 w 63"/>
                <a:gd name="T1" fmla="*/ 2147483647 h 157"/>
                <a:gd name="T2" fmla="*/ 2147483647 w 63"/>
                <a:gd name="T3" fmla="*/ 2147483647 h 157"/>
                <a:gd name="T4" fmla="*/ 2147483647 w 63"/>
                <a:gd name="T5" fmla="*/ 2147483647 h 157"/>
                <a:gd name="T6" fmla="*/ 2147483647 w 63"/>
                <a:gd name="T7" fmla="*/ 2147483647 h 157"/>
                <a:gd name="T8" fmla="*/ 2147483647 w 63"/>
                <a:gd name="T9" fmla="*/ 2147483647 h 157"/>
                <a:gd name="T10" fmla="*/ 2147483647 w 63"/>
                <a:gd name="T11" fmla="*/ 2147483647 h 157"/>
                <a:gd name="T12" fmla="*/ 2147483647 w 63"/>
                <a:gd name="T13" fmla="*/ 2147483647 h 157"/>
                <a:gd name="T14" fmla="*/ 2147483647 w 63"/>
                <a:gd name="T15" fmla="*/ 2147483647 h 157"/>
                <a:gd name="T16" fmla="*/ 2147483647 w 63"/>
                <a:gd name="T17" fmla="*/ 2147483647 h 157"/>
                <a:gd name="T18" fmla="*/ 2147483647 w 63"/>
                <a:gd name="T19" fmla="*/ 2147483647 h 157"/>
                <a:gd name="T20" fmla="*/ 2147483647 w 63"/>
                <a:gd name="T21" fmla="*/ 2147483647 h 157"/>
                <a:gd name="T22" fmla="*/ 2147483647 w 63"/>
                <a:gd name="T23" fmla="*/ 2147483647 h 157"/>
                <a:gd name="T24" fmla="*/ 2147483647 w 63"/>
                <a:gd name="T25" fmla="*/ 2147483647 h 157"/>
                <a:gd name="T26" fmla="*/ 2147483647 w 63"/>
                <a:gd name="T27" fmla="*/ 2147483647 h 157"/>
                <a:gd name="T28" fmla="*/ 2147483647 w 63"/>
                <a:gd name="T29" fmla="*/ 2147483647 h 157"/>
                <a:gd name="T30" fmla="*/ 2147483647 w 63"/>
                <a:gd name="T31" fmla="*/ 2147483647 h 157"/>
                <a:gd name="T32" fmla="*/ 2147483647 w 63"/>
                <a:gd name="T33" fmla="*/ 2147483647 h 157"/>
                <a:gd name="T34" fmla="*/ 2147483647 w 63"/>
                <a:gd name="T35" fmla="*/ 2147483647 h 157"/>
                <a:gd name="T36" fmla="*/ 2147483647 w 63"/>
                <a:gd name="T37" fmla="*/ 2147483647 h 157"/>
                <a:gd name="T38" fmla="*/ 2147483647 w 63"/>
                <a:gd name="T39" fmla="*/ 2147483647 h 157"/>
                <a:gd name="T40" fmla="*/ 2147483647 w 63"/>
                <a:gd name="T41" fmla="*/ 2147483647 h 157"/>
                <a:gd name="T42" fmla="*/ 2147483647 w 63"/>
                <a:gd name="T43" fmla="*/ 2147483647 h 157"/>
                <a:gd name="T44" fmla="*/ 2147483647 w 63"/>
                <a:gd name="T45" fmla="*/ 2147483647 h 157"/>
                <a:gd name="T46" fmla="*/ 2147483647 w 63"/>
                <a:gd name="T47" fmla="*/ 2147483647 h 157"/>
                <a:gd name="T48" fmla="*/ 2147483647 w 63"/>
                <a:gd name="T49" fmla="*/ 2147483647 h 157"/>
                <a:gd name="T50" fmla="*/ 2147483647 w 63"/>
                <a:gd name="T51" fmla="*/ 2147483647 h 157"/>
                <a:gd name="T52" fmla="*/ 2147483647 w 63"/>
                <a:gd name="T53" fmla="*/ 2147483647 h 157"/>
                <a:gd name="T54" fmla="*/ 2147483647 w 63"/>
                <a:gd name="T55" fmla="*/ 2147483647 h 157"/>
                <a:gd name="T56" fmla="*/ 2147483647 w 63"/>
                <a:gd name="T57" fmla="*/ 2147483647 h 157"/>
                <a:gd name="T58" fmla="*/ 2147483647 w 63"/>
                <a:gd name="T59" fmla="*/ 2147483647 h 157"/>
                <a:gd name="T60" fmla="*/ 2147483647 w 63"/>
                <a:gd name="T61" fmla="*/ 2147483647 h 157"/>
                <a:gd name="T62" fmla="*/ 2147483647 w 63"/>
                <a:gd name="T63" fmla="*/ 2147483647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157"/>
                <a:gd name="T98" fmla="*/ 63 w 63"/>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157">
                  <a:moveTo>
                    <a:pt x="28" y="44"/>
                  </a:moveTo>
                  <a:cubicBezTo>
                    <a:pt x="29" y="46"/>
                    <a:pt x="32" y="58"/>
                    <a:pt x="32" y="60"/>
                  </a:cubicBezTo>
                  <a:cubicBezTo>
                    <a:pt x="33" y="61"/>
                    <a:pt x="35" y="65"/>
                    <a:pt x="35" y="65"/>
                  </a:cubicBezTo>
                  <a:cubicBezTo>
                    <a:pt x="35" y="65"/>
                    <a:pt x="37" y="58"/>
                    <a:pt x="37" y="53"/>
                  </a:cubicBezTo>
                  <a:cubicBezTo>
                    <a:pt x="37" y="49"/>
                    <a:pt x="38" y="39"/>
                    <a:pt x="38" y="36"/>
                  </a:cubicBezTo>
                  <a:cubicBezTo>
                    <a:pt x="38" y="33"/>
                    <a:pt x="39" y="24"/>
                    <a:pt x="39" y="23"/>
                  </a:cubicBezTo>
                  <a:cubicBezTo>
                    <a:pt x="39" y="21"/>
                    <a:pt x="38" y="14"/>
                    <a:pt x="38" y="13"/>
                  </a:cubicBezTo>
                  <a:cubicBezTo>
                    <a:pt x="38" y="12"/>
                    <a:pt x="40" y="10"/>
                    <a:pt x="40" y="9"/>
                  </a:cubicBezTo>
                  <a:cubicBezTo>
                    <a:pt x="40" y="8"/>
                    <a:pt x="42" y="7"/>
                    <a:pt x="43" y="6"/>
                  </a:cubicBezTo>
                  <a:cubicBezTo>
                    <a:pt x="44" y="5"/>
                    <a:pt x="44" y="4"/>
                    <a:pt x="46" y="3"/>
                  </a:cubicBezTo>
                  <a:cubicBezTo>
                    <a:pt x="47" y="1"/>
                    <a:pt x="52" y="0"/>
                    <a:pt x="55" y="0"/>
                  </a:cubicBezTo>
                  <a:cubicBezTo>
                    <a:pt x="58" y="1"/>
                    <a:pt x="55" y="4"/>
                    <a:pt x="55" y="5"/>
                  </a:cubicBezTo>
                  <a:cubicBezTo>
                    <a:pt x="55" y="5"/>
                    <a:pt x="52" y="8"/>
                    <a:pt x="51" y="9"/>
                  </a:cubicBezTo>
                  <a:cubicBezTo>
                    <a:pt x="51" y="10"/>
                    <a:pt x="52" y="12"/>
                    <a:pt x="52" y="13"/>
                  </a:cubicBezTo>
                  <a:cubicBezTo>
                    <a:pt x="52" y="14"/>
                    <a:pt x="52" y="25"/>
                    <a:pt x="52" y="27"/>
                  </a:cubicBezTo>
                  <a:cubicBezTo>
                    <a:pt x="51" y="29"/>
                    <a:pt x="51" y="40"/>
                    <a:pt x="51" y="43"/>
                  </a:cubicBezTo>
                  <a:cubicBezTo>
                    <a:pt x="51" y="47"/>
                    <a:pt x="52" y="54"/>
                    <a:pt x="52" y="56"/>
                  </a:cubicBezTo>
                  <a:cubicBezTo>
                    <a:pt x="51" y="58"/>
                    <a:pt x="53" y="64"/>
                    <a:pt x="53" y="65"/>
                  </a:cubicBezTo>
                  <a:cubicBezTo>
                    <a:pt x="53" y="66"/>
                    <a:pt x="53" y="70"/>
                    <a:pt x="53" y="70"/>
                  </a:cubicBezTo>
                  <a:cubicBezTo>
                    <a:pt x="53" y="70"/>
                    <a:pt x="53" y="72"/>
                    <a:pt x="53" y="75"/>
                  </a:cubicBezTo>
                  <a:cubicBezTo>
                    <a:pt x="54" y="75"/>
                    <a:pt x="54" y="75"/>
                    <a:pt x="54" y="75"/>
                  </a:cubicBezTo>
                  <a:cubicBezTo>
                    <a:pt x="55" y="75"/>
                    <a:pt x="54" y="70"/>
                    <a:pt x="54" y="69"/>
                  </a:cubicBezTo>
                  <a:cubicBezTo>
                    <a:pt x="55" y="69"/>
                    <a:pt x="56" y="69"/>
                    <a:pt x="56" y="69"/>
                  </a:cubicBezTo>
                  <a:cubicBezTo>
                    <a:pt x="61" y="70"/>
                    <a:pt x="61" y="75"/>
                    <a:pt x="61" y="75"/>
                  </a:cubicBezTo>
                  <a:cubicBezTo>
                    <a:pt x="61" y="76"/>
                    <a:pt x="61" y="77"/>
                    <a:pt x="61" y="77"/>
                  </a:cubicBezTo>
                  <a:cubicBezTo>
                    <a:pt x="62" y="77"/>
                    <a:pt x="63" y="77"/>
                    <a:pt x="63" y="78"/>
                  </a:cubicBezTo>
                  <a:cubicBezTo>
                    <a:pt x="63" y="79"/>
                    <a:pt x="63" y="91"/>
                    <a:pt x="62" y="94"/>
                  </a:cubicBezTo>
                  <a:cubicBezTo>
                    <a:pt x="62" y="96"/>
                    <a:pt x="61" y="107"/>
                    <a:pt x="61" y="109"/>
                  </a:cubicBezTo>
                  <a:cubicBezTo>
                    <a:pt x="60" y="111"/>
                    <a:pt x="59" y="123"/>
                    <a:pt x="59" y="124"/>
                  </a:cubicBezTo>
                  <a:cubicBezTo>
                    <a:pt x="59" y="126"/>
                    <a:pt x="57" y="127"/>
                    <a:pt x="55" y="128"/>
                  </a:cubicBezTo>
                  <a:cubicBezTo>
                    <a:pt x="53" y="129"/>
                    <a:pt x="46" y="132"/>
                    <a:pt x="44" y="133"/>
                  </a:cubicBezTo>
                  <a:cubicBezTo>
                    <a:pt x="42" y="133"/>
                    <a:pt x="41" y="135"/>
                    <a:pt x="41" y="136"/>
                  </a:cubicBezTo>
                  <a:cubicBezTo>
                    <a:pt x="40" y="138"/>
                    <a:pt x="41" y="138"/>
                    <a:pt x="42" y="139"/>
                  </a:cubicBezTo>
                  <a:cubicBezTo>
                    <a:pt x="42" y="140"/>
                    <a:pt x="42" y="145"/>
                    <a:pt x="42" y="146"/>
                  </a:cubicBezTo>
                  <a:cubicBezTo>
                    <a:pt x="42" y="147"/>
                    <a:pt x="43" y="150"/>
                    <a:pt x="42" y="151"/>
                  </a:cubicBezTo>
                  <a:cubicBezTo>
                    <a:pt x="40" y="157"/>
                    <a:pt x="30" y="155"/>
                    <a:pt x="29" y="155"/>
                  </a:cubicBezTo>
                  <a:cubicBezTo>
                    <a:pt x="18" y="148"/>
                    <a:pt x="28" y="140"/>
                    <a:pt x="28" y="139"/>
                  </a:cubicBezTo>
                  <a:cubicBezTo>
                    <a:pt x="28" y="138"/>
                    <a:pt x="27" y="136"/>
                    <a:pt x="26" y="135"/>
                  </a:cubicBezTo>
                  <a:cubicBezTo>
                    <a:pt x="24" y="133"/>
                    <a:pt x="13" y="129"/>
                    <a:pt x="12" y="128"/>
                  </a:cubicBezTo>
                  <a:cubicBezTo>
                    <a:pt x="11" y="128"/>
                    <a:pt x="10" y="120"/>
                    <a:pt x="9" y="117"/>
                  </a:cubicBezTo>
                  <a:cubicBezTo>
                    <a:pt x="8" y="113"/>
                    <a:pt x="8" y="100"/>
                    <a:pt x="8" y="95"/>
                  </a:cubicBezTo>
                  <a:cubicBezTo>
                    <a:pt x="8" y="91"/>
                    <a:pt x="9" y="84"/>
                    <a:pt x="9" y="83"/>
                  </a:cubicBezTo>
                  <a:cubicBezTo>
                    <a:pt x="9" y="81"/>
                    <a:pt x="10" y="78"/>
                    <a:pt x="10" y="78"/>
                  </a:cubicBezTo>
                  <a:cubicBezTo>
                    <a:pt x="10" y="78"/>
                    <a:pt x="11" y="78"/>
                    <a:pt x="10" y="76"/>
                  </a:cubicBezTo>
                  <a:cubicBezTo>
                    <a:pt x="10" y="75"/>
                    <a:pt x="12" y="72"/>
                    <a:pt x="13" y="71"/>
                  </a:cubicBezTo>
                  <a:cubicBezTo>
                    <a:pt x="14" y="70"/>
                    <a:pt x="14" y="71"/>
                    <a:pt x="15" y="69"/>
                  </a:cubicBezTo>
                  <a:cubicBezTo>
                    <a:pt x="15" y="68"/>
                    <a:pt x="15" y="61"/>
                    <a:pt x="15" y="59"/>
                  </a:cubicBezTo>
                  <a:cubicBezTo>
                    <a:pt x="15" y="57"/>
                    <a:pt x="13" y="48"/>
                    <a:pt x="13" y="48"/>
                  </a:cubicBezTo>
                  <a:cubicBezTo>
                    <a:pt x="13" y="47"/>
                    <a:pt x="12" y="36"/>
                    <a:pt x="11" y="32"/>
                  </a:cubicBezTo>
                  <a:cubicBezTo>
                    <a:pt x="11" y="29"/>
                    <a:pt x="11" y="18"/>
                    <a:pt x="11" y="17"/>
                  </a:cubicBezTo>
                  <a:cubicBezTo>
                    <a:pt x="11" y="16"/>
                    <a:pt x="10" y="12"/>
                    <a:pt x="10" y="11"/>
                  </a:cubicBezTo>
                  <a:cubicBezTo>
                    <a:pt x="9" y="10"/>
                    <a:pt x="6" y="8"/>
                    <a:pt x="3" y="5"/>
                  </a:cubicBezTo>
                  <a:cubicBezTo>
                    <a:pt x="0" y="1"/>
                    <a:pt x="8" y="1"/>
                    <a:pt x="10" y="2"/>
                  </a:cubicBezTo>
                  <a:cubicBezTo>
                    <a:pt x="11" y="2"/>
                    <a:pt x="16" y="3"/>
                    <a:pt x="16" y="4"/>
                  </a:cubicBezTo>
                  <a:cubicBezTo>
                    <a:pt x="17" y="5"/>
                    <a:pt x="21" y="5"/>
                    <a:pt x="22" y="6"/>
                  </a:cubicBezTo>
                  <a:cubicBezTo>
                    <a:pt x="22" y="6"/>
                    <a:pt x="22" y="9"/>
                    <a:pt x="22" y="10"/>
                  </a:cubicBezTo>
                  <a:cubicBezTo>
                    <a:pt x="21" y="11"/>
                    <a:pt x="23" y="14"/>
                    <a:pt x="22" y="15"/>
                  </a:cubicBezTo>
                  <a:cubicBezTo>
                    <a:pt x="21" y="16"/>
                    <a:pt x="22" y="20"/>
                    <a:pt x="23" y="22"/>
                  </a:cubicBezTo>
                  <a:cubicBezTo>
                    <a:pt x="23" y="23"/>
                    <a:pt x="26" y="35"/>
                    <a:pt x="26" y="35"/>
                  </a:cubicBezTo>
                  <a:cubicBezTo>
                    <a:pt x="26" y="35"/>
                    <a:pt x="27" y="42"/>
                    <a:pt x="28" y="44"/>
                  </a:cubicBezTo>
                  <a:close/>
                  <a:moveTo>
                    <a:pt x="56" y="71"/>
                  </a:moveTo>
                  <a:cubicBezTo>
                    <a:pt x="56" y="71"/>
                    <a:pt x="56" y="74"/>
                    <a:pt x="56" y="74"/>
                  </a:cubicBezTo>
                  <a:cubicBezTo>
                    <a:pt x="56" y="75"/>
                    <a:pt x="56" y="75"/>
                    <a:pt x="56" y="75"/>
                  </a:cubicBezTo>
                  <a:cubicBezTo>
                    <a:pt x="57" y="75"/>
                    <a:pt x="58" y="75"/>
                    <a:pt x="58" y="74"/>
                  </a:cubicBezTo>
                  <a:cubicBezTo>
                    <a:pt x="58" y="72"/>
                    <a:pt x="56" y="71"/>
                    <a:pt x="56" y="71"/>
                  </a:cubicBezTo>
                  <a:close/>
                </a:path>
              </a:pathLst>
            </a:custGeom>
            <a:gradFill rotWithShape="1">
              <a:gsLst>
                <a:gs pos="0">
                  <a:schemeClr val="bg2">
                    <a:alpha val="56000"/>
                  </a:schemeClr>
                </a:gs>
                <a:gs pos="100000">
                  <a:srgbClr val="FFFFFF">
                    <a:alpha val="0"/>
                  </a:srgbClr>
                </a:gs>
              </a:gsLst>
              <a:lin ang="5400000" scaled="1"/>
            </a:gradFill>
            <a:ln w="9525">
              <a:noFill/>
              <a:round/>
              <a:headEnd/>
              <a:tailEnd/>
            </a:ln>
          </p:spPr>
          <p:txBody>
            <a:bodyPr/>
            <a:lstStyle/>
            <a:p>
              <a:endParaRPr lang="zh-CN" altLang="en-US"/>
            </a:p>
          </p:txBody>
        </p:sp>
      </p:grpSp>
      <p:grpSp>
        <p:nvGrpSpPr>
          <p:cNvPr id="73735" name="Group 38"/>
          <p:cNvGrpSpPr>
            <a:grpSpLocks/>
          </p:cNvGrpSpPr>
          <p:nvPr/>
        </p:nvGrpSpPr>
        <p:grpSpPr bwMode="auto">
          <a:xfrm>
            <a:off x="395288" y="2355850"/>
            <a:ext cx="1131887" cy="4930775"/>
            <a:chOff x="249" y="1207"/>
            <a:chExt cx="713" cy="3106"/>
          </a:xfrm>
        </p:grpSpPr>
        <p:sp>
          <p:nvSpPr>
            <p:cNvPr id="73737" name="Freeform 39"/>
            <p:cNvSpPr>
              <a:spLocks noEditPoints="1"/>
            </p:cNvSpPr>
            <p:nvPr/>
          </p:nvSpPr>
          <p:spPr bwMode="auto">
            <a:xfrm>
              <a:off x="249" y="1207"/>
              <a:ext cx="713" cy="1659"/>
            </a:xfrm>
            <a:custGeom>
              <a:avLst/>
              <a:gdLst>
                <a:gd name="T0" fmla="*/ 2147483647 w 74"/>
                <a:gd name="T1" fmla="*/ 2147483647 h 172"/>
                <a:gd name="T2" fmla="*/ 2147483647 w 74"/>
                <a:gd name="T3" fmla="*/ 2147483647 h 172"/>
                <a:gd name="T4" fmla="*/ 2147483647 w 74"/>
                <a:gd name="T5" fmla="*/ 2147483647 h 172"/>
                <a:gd name="T6" fmla="*/ 2147483647 w 74"/>
                <a:gd name="T7" fmla="*/ 2147483647 h 172"/>
                <a:gd name="T8" fmla="*/ 2147483647 w 74"/>
                <a:gd name="T9" fmla="*/ 2147483647 h 172"/>
                <a:gd name="T10" fmla="*/ 2147483647 w 74"/>
                <a:gd name="T11" fmla="*/ 2147483647 h 172"/>
                <a:gd name="T12" fmla="*/ 2147483647 w 74"/>
                <a:gd name="T13" fmla="*/ 2147483647 h 172"/>
                <a:gd name="T14" fmla="*/ 2147483647 w 74"/>
                <a:gd name="T15" fmla="*/ 2147483647 h 172"/>
                <a:gd name="T16" fmla="*/ 2147483647 w 74"/>
                <a:gd name="T17" fmla="*/ 2147483647 h 172"/>
                <a:gd name="T18" fmla="*/ 2147483647 w 74"/>
                <a:gd name="T19" fmla="*/ 2147483647 h 172"/>
                <a:gd name="T20" fmla="*/ 2147483647 w 74"/>
                <a:gd name="T21" fmla="*/ 2147483647 h 172"/>
                <a:gd name="T22" fmla="*/ 2147483647 w 74"/>
                <a:gd name="T23" fmla="*/ 2147483647 h 172"/>
                <a:gd name="T24" fmla="*/ 2147483647 w 74"/>
                <a:gd name="T25" fmla="*/ 2147483647 h 172"/>
                <a:gd name="T26" fmla="*/ 2147483647 w 74"/>
                <a:gd name="T27" fmla="*/ 2147483647 h 172"/>
                <a:gd name="T28" fmla="*/ 2147483647 w 74"/>
                <a:gd name="T29" fmla="*/ 2147483647 h 172"/>
                <a:gd name="T30" fmla="*/ 2147483647 w 74"/>
                <a:gd name="T31" fmla="*/ 0 h 172"/>
                <a:gd name="T32" fmla="*/ 2147483647 w 74"/>
                <a:gd name="T33" fmla="*/ 2147483647 h 172"/>
                <a:gd name="T34" fmla="*/ 2147483647 w 74"/>
                <a:gd name="T35" fmla="*/ 2147483647 h 172"/>
                <a:gd name="T36" fmla="*/ 2147483647 w 74"/>
                <a:gd name="T37" fmla="*/ 2147483647 h 172"/>
                <a:gd name="T38" fmla="*/ 2147483647 w 74"/>
                <a:gd name="T39" fmla="*/ 2147483647 h 172"/>
                <a:gd name="T40" fmla="*/ 2147483647 w 74"/>
                <a:gd name="T41" fmla="*/ 2147483647 h 172"/>
                <a:gd name="T42" fmla="*/ 2147483647 w 74"/>
                <a:gd name="T43" fmla="*/ 2147483647 h 172"/>
                <a:gd name="T44" fmla="*/ 2147483647 w 74"/>
                <a:gd name="T45" fmla="*/ 2147483647 h 172"/>
                <a:gd name="T46" fmla="*/ 2147483647 w 74"/>
                <a:gd name="T47" fmla="*/ 2147483647 h 172"/>
                <a:gd name="T48" fmla="*/ 2147483647 w 74"/>
                <a:gd name="T49" fmla="*/ 2147483647 h 172"/>
                <a:gd name="T50" fmla="*/ 2147483647 w 74"/>
                <a:gd name="T51" fmla="*/ 2147483647 h 172"/>
                <a:gd name="T52" fmla="*/ 2147483647 w 74"/>
                <a:gd name="T53" fmla="*/ 2147483647 h 172"/>
                <a:gd name="T54" fmla="*/ 2147483647 w 74"/>
                <a:gd name="T55" fmla="*/ 2147483647 h 172"/>
                <a:gd name="T56" fmla="*/ 2147483647 w 74"/>
                <a:gd name="T57" fmla="*/ 2147483647 h 172"/>
                <a:gd name="T58" fmla="*/ 2147483647 w 74"/>
                <a:gd name="T59" fmla="*/ 2147483647 h 172"/>
                <a:gd name="T60" fmla="*/ 2147483647 w 74"/>
                <a:gd name="T61" fmla="*/ 2147483647 h 172"/>
                <a:gd name="T62" fmla="*/ 2147483647 w 74"/>
                <a:gd name="T63" fmla="*/ 2147483647 h 172"/>
                <a:gd name="T64" fmla="*/ 2147483647 w 74"/>
                <a:gd name="T65" fmla="*/ 2147483647 h 172"/>
                <a:gd name="T66" fmla="*/ 2147483647 w 74"/>
                <a:gd name="T67" fmla="*/ 2147483647 h 172"/>
                <a:gd name="T68" fmla="*/ 2147483647 w 74"/>
                <a:gd name="T69" fmla="*/ 2147483647 h 172"/>
                <a:gd name="T70" fmla="*/ 2147483647 w 74"/>
                <a:gd name="T71" fmla="*/ 2147483647 h 172"/>
                <a:gd name="T72" fmla="*/ 2147483647 w 74"/>
                <a:gd name="T73" fmla="*/ 2147483647 h 172"/>
                <a:gd name="T74" fmla="*/ 2147483647 w 74"/>
                <a:gd name="T75" fmla="*/ 2147483647 h 172"/>
                <a:gd name="T76" fmla="*/ 2147483647 w 74"/>
                <a:gd name="T77" fmla="*/ 2147483647 h 172"/>
                <a:gd name="T78" fmla="*/ 2147483647 w 74"/>
                <a:gd name="T79" fmla="*/ 2147483647 h 172"/>
                <a:gd name="T80" fmla="*/ 2147483647 w 74"/>
                <a:gd name="T81" fmla="*/ 2147483647 h 172"/>
                <a:gd name="T82" fmla="*/ 2147483647 w 74"/>
                <a:gd name="T83" fmla="*/ 2147483647 h 172"/>
                <a:gd name="T84" fmla="*/ 2147483647 w 74"/>
                <a:gd name="T85" fmla="*/ 2147483647 h 172"/>
                <a:gd name="T86" fmla="*/ 2147483647 w 74"/>
                <a:gd name="T87" fmla="*/ 2147483647 h 172"/>
                <a:gd name="T88" fmla="*/ 2147483647 w 74"/>
                <a:gd name="T89" fmla="*/ 2147483647 h 172"/>
                <a:gd name="T90" fmla="*/ 2147483647 w 74"/>
                <a:gd name="T91" fmla="*/ 2147483647 h 1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
                <a:gd name="T139" fmla="*/ 0 h 172"/>
                <a:gd name="T140" fmla="*/ 74 w 74"/>
                <a:gd name="T141" fmla="*/ 172 h 1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 h="172">
                  <a:moveTo>
                    <a:pt x="31" y="98"/>
                  </a:moveTo>
                  <a:cubicBezTo>
                    <a:pt x="31" y="98"/>
                    <a:pt x="29" y="110"/>
                    <a:pt x="28" y="112"/>
                  </a:cubicBezTo>
                  <a:cubicBezTo>
                    <a:pt x="28" y="114"/>
                    <a:pt x="26" y="132"/>
                    <a:pt x="26" y="134"/>
                  </a:cubicBezTo>
                  <a:cubicBezTo>
                    <a:pt x="26" y="136"/>
                    <a:pt x="24" y="147"/>
                    <a:pt x="24" y="149"/>
                  </a:cubicBezTo>
                  <a:cubicBezTo>
                    <a:pt x="23" y="151"/>
                    <a:pt x="23" y="153"/>
                    <a:pt x="23" y="154"/>
                  </a:cubicBezTo>
                  <a:cubicBezTo>
                    <a:pt x="22" y="155"/>
                    <a:pt x="22" y="158"/>
                    <a:pt x="22" y="158"/>
                  </a:cubicBezTo>
                  <a:cubicBezTo>
                    <a:pt x="22" y="159"/>
                    <a:pt x="22" y="159"/>
                    <a:pt x="22" y="160"/>
                  </a:cubicBezTo>
                  <a:cubicBezTo>
                    <a:pt x="22" y="160"/>
                    <a:pt x="22" y="161"/>
                    <a:pt x="22" y="161"/>
                  </a:cubicBezTo>
                  <a:cubicBezTo>
                    <a:pt x="22" y="162"/>
                    <a:pt x="22" y="162"/>
                    <a:pt x="22" y="163"/>
                  </a:cubicBezTo>
                  <a:cubicBezTo>
                    <a:pt x="22" y="163"/>
                    <a:pt x="20" y="164"/>
                    <a:pt x="20" y="165"/>
                  </a:cubicBezTo>
                  <a:cubicBezTo>
                    <a:pt x="19" y="165"/>
                    <a:pt x="18" y="165"/>
                    <a:pt x="17" y="165"/>
                  </a:cubicBezTo>
                  <a:cubicBezTo>
                    <a:pt x="17" y="165"/>
                    <a:pt x="16" y="165"/>
                    <a:pt x="16" y="165"/>
                  </a:cubicBezTo>
                  <a:cubicBezTo>
                    <a:pt x="15" y="165"/>
                    <a:pt x="14" y="166"/>
                    <a:pt x="14" y="167"/>
                  </a:cubicBezTo>
                  <a:cubicBezTo>
                    <a:pt x="14" y="167"/>
                    <a:pt x="13" y="169"/>
                    <a:pt x="12" y="169"/>
                  </a:cubicBezTo>
                  <a:cubicBezTo>
                    <a:pt x="12" y="170"/>
                    <a:pt x="8" y="171"/>
                    <a:pt x="7" y="171"/>
                  </a:cubicBezTo>
                  <a:cubicBezTo>
                    <a:pt x="6" y="172"/>
                    <a:pt x="3" y="172"/>
                    <a:pt x="3" y="172"/>
                  </a:cubicBezTo>
                  <a:cubicBezTo>
                    <a:pt x="2" y="172"/>
                    <a:pt x="1" y="172"/>
                    <a:pt x="1" y="171"/>
                  </a:cubicBezTo>
                  <a:cubicBezTo>
                    <a:pt x="1" y="171"/>
                    <a:pt x="0" y="170"/>
                    <a:pt x="1" y="169"/>
                  </a:cubicBezTo>
                  <a:cubicBezTo>
                    <a:pt x="1" y="169"/>
                    <a:pt x="3" y="167"/>
                    <a:pt x="3" y="166"/>
                  </a:cubicBezTo>
                  <a:cubicBezTo>
                    <a:pt x="4" y="165"/>
                    <a:pt x="7" y="162"/>
                    <a:pt x="8" y="162"/>
                  </a:cubicBezTo>
                  <a:cubicBezTo>
                    <a:pt x="8" y="161"/>
                    <a:pt x="8" y="161"/>
                    <a:pt x="9" y="160"/>
                  </a:cubicBezTo>
                  <a:cubicBezTo>
                    <a:pt x="9" y="160"/>
                    <a:pt x="9" y="157"/>
                    <a:pt x="9" y="156"/>
                  </a:cubicBezTo>
                  <a:cubicBezTo>
                    <a:pt x="9" y="155"/>
                    <a:pt x="9" y="154"/>
                    <a:pt x="9" y="153"/>
                  </a:cubicBezTo>
                  <a:cubicBezTo>
                    <a:pt x="9" y="153"/>
                    <a:pt x="10" y="151"/>
                    <a:pt x="10" y="150"/>
                  </a:cubicBezTo>
                  <a:cubicBezTo>
                    <a:pt x="11" y="149"/>
                    <a:pt x="12" y="113"/>
                    <a:pt x="12" y="111"/>
                  </a:cubicBezTo>
                  <a:cubicBezTo>
                    <a:pt x="12" y="110"/>
                    <a:pt x="11" y="92"/>
                    <a:pt x="11" y="91"/>
                  </a:cubicBezTo>
                  <a:cubicBezTo>
                    <a:pt x="10" y="90"/>
                    <a:pt x="9" y="89"/>
                    <a:pt x="8" y="87"/>
                  </a:cubicBezTo>
                  <a:cubicBezTo>
                    <a:pt x="8" y="85"/>
                    <a:pt x="8" y="82"/>
                    <a:pt x="8" y="81"/>
                  </a:cubicBezTo>
                  <a:cubicBezTo>
                    <a:pt x="8" y="80"/>
                    <a:pt x="8" y="79"/>
                    <a:pt x="8" y="79"/>
                  </a:cubicBezTo>
                  <a:cubicBezTo>
                    <a:pt x="8" y="78"/>
                    <a:pt x="7" y="77"/>
                    <a:pt x="7" y="76"/>
                  </a:cubicBezTo>
                  <a:cubicBezTo>
                    <a:pt x="6" y="76"/>
                    <a:pt x="5" y="70"/>
                    <a:pt x="4" y="67"/>
                  </a:cubicBezTo>
                  <a:cubicBezTo>
                    <a:pt x="4" y="64"/>
                    <a:pt x="4" y="61"/>
                    <a:pt x="4" y="60"/>
                  </a:cubicBezTo>
                  <a:cubicBezTo>
                    <a:pt x="4" y="59"/>
                    <a:pt x="4" y="58"/>
                    <a:pt x="4" y="57"/>
                  </a:cubicBezTo>
                  <a:cubicBezTo>
                    <a:pt x="5" y="56"/>
                    <a:pt x="6" y="53"/>
                    <a:pt x="6" y="52"/>
                  </a:cubicBezTo>
                  <a:cubicBezTo>
                    <a:pt x="6" y="51"/>
                    <a:pt x="7" y="46"/>
                    <a:pt x="7" y="44"/>
                  </a:cubicBezTo>
                  <a:cubicBezTo>
                    <a:pt x="7" y="41"/>
                    <a:pt x="7" y="40"/>
                    <a:pt x="7" y="39"/>
                  </a:cubicBezTo>
                  <a:cubicBezTo>
                    <a:pt x="7" y="37"/>
                    <a:pt x="7" y="35"/>
                    <a:pt x="8" y="33"/>
                  </a:cubicBezTo>
                  <a:cubicBezTo>
                    <a:pt x="9" y="33"/>
                    <a:pt x="17" y="29"/>
                    <a:pt x="18" y="29"/>
                  </a:cubicBezTo>
                  <a:cubicBezTo>
                    <a:pt x="19" y="28"/>
                    <a:pt x="24" y="25"/>
                    <a:pt x="24" y="24"/>
                  </a:cubicBezTo>
                  <a:cubicBezTo>
                    <a:pt x="24" y="24"/>
                    <a:pt x="24" y="24"/>
                    <a:pt x="23" y="23"/>
                  </a:cubicBezTo>
                  <a:cubicBezTo>
                    <a:pt x="23" y="23"/>
                    <a:pt x="23" y="22"/>
                    <a:pt x="22" y="21"/>
                  </a:cubicBezTo>
                  <a:cubicBezTo>
                    <a:pt x="22" y="19"/>
                    <a:pt x="22" y="16"/>
                    <a:pt x="22" y="16"/>
                  </a:cubicBezTo>
                  <a:cubicBezTo>
                    <a:pt x="22" y="15"/>
                    <a:pt x="22" y="14"/>
                    <a:pt x="22" y="14"/>
                  </a:cubicBezTo>
                  <a:cubicBezTo>
                    <a:pt x="22" y="13"/>
                    <a:pt x="21" y="11"/>
                    <a:pt x="21" y="10"/>
                  </a:cubicBezTo>
                  <a:cubicBezTo>
                    <a:pt x="21" y="8"/>
                    <a:pt x="21" y="4"/>
                    <a:pt x="22" y="4"/>
                  </a:cubicBezTo>
                  <a:cubicBezTo>
                    <a:pt x="22" y="4"/>
                    <a:pt x="23" y="2"/>
                    <a:pt x="24" y="1"/>
                  </a:cubicBezTo>
                  <a:cubicBezTo>
                    <a:pt x="25" y="0"/>
                    <a:pt x="27" y="0"/>
                    <a:pt x="27" y="0"/>
                  </a:cubicBezTo>
                  <a:cubicBezTo>
                    <a:pt x="28" y="0"/>
                    <a:pt x="30" y="0"/>
                    <a:pt x="30" y="0"/>
                  </a:cubicBezTo>
                  <a:cubicBezTo>
                    <a:pt x="31" y="0"/>
                    <a:pt x="31" y="0"/>
                    <a:pt x="32" y="0"/>
                  </a:cubicBezTo>
                  <a:cubicBezTo>
                    <a:pt x="33" y="1"/>
                    <a:pt x="33" y="1"/>
                    <a:pt x="34" y="1"/>
                  </a:cubicBezTo>
                  <a:cubicBezTo>
                    <a:pt x="35" y="2"/>
                    <a:pt x="35" y="2"/>
                    <a:pt x="36" y="3"/>
                  </a:cubicBezTo>
                  <a:cubicBezTo>
                    <a:pt x="36" y="3"/>
                    <a:pt x="37" y="4"/>
                    <a:pt x="37" y="4"/>
                  </a:cubicBezTo>
                  <a:cubicBezTo>
                    <a:pt x="38" y="5"/>
                    <a:pt x="38" y="6"/>
                    <a:pt x="38" y="6"/>
                  </a:cubicBezTo>
                  <a:cubicBezTo>
                    <a:pt x="38" y="6"/>
                    <a:pt x="39" y="7"/>
                    <a:pt x="39" y="7"/>
                  </a:cubicBezTo>
                  <a:cubicBezTo>
                    <a:pt x="39" y="8"/>
                    <a:pt x="39" y="9"/>
                    <a:pt x="39" y="10"/>
                  </a:cubicBezTo>
                  <a:cubicBezTo>
                    <a:pt x="39" y="11"/>
                    <a:pt x="39" y="12"/>
                    <a:pt x="39" y="12"/>
                  </a:cubicBezTo>
                  <a:cubicBezTo>
                    <a:pt x="39" y="12"/>
                    <a:pt x="39" y="14"/>
                    <a:pt x="39" y="15"/>
                  </a:cubicBezTo>
                  <a:cubicBezTo>
                    <a:pt x="39" y="15"/>
                    <a:pt x="39" y="16"/>
                    <a:pt x="39" y="16"/>
                  </a:cubicBezTo>
                  <a:cubicBezTo>
                    <a:pt x="38" y="16"/>
                    <a:pt x="38" y="17"/>
                    <a:pt x="37" y="17"/>
                  </a:cubicBezTo>
                  <a:cubicBezTo>
                    <a:pt x="37" y="18"/>
                    <a:pt x="37" y="18"/>
                    <a:pt x="37" y="18"/>
                  </a:cubicBezTo>
                  <a:cubicBezTo>
                    <a:pt x="37" y="19"/>
                    <a:pt x="36" y="19"/>
                    <a:pt x="36" y="20"/>
                  </a:cubicBezTo>
                  <a:cubicBezTo>
                    <a:pt x="36" y="20"/>
                    <a:pt x="36" y="22"/>
                    <a:pt x="37" y="23"/>
                  </a:cubicBezTo>
                  <a:cubicBezTo>
                    <a:pt x="37" y="24"/>
                    <a:pt x="38" y="24"/>
                    <a:pt x="38" y="25"/>
                  </a:cubicBezTo>
                  <a:cubicBezTo>
                    <a:pt x="39" y="25"/>
                    <a:pt x="52" y="29"/>
                    <a:pt x="53" y="29"/>
                  </a:cubicBezTo>
                  <a:cubicBezTo>
                    <a:pt x="53" y="30"/>
                    <a:pt x="54" y="31"/>
                    <a:pt x="55" y="32"/>
                  </a:cubicBezTo>
                  <a:cubicBezTo>
                    <a:pt x="55" y="32"/>
                    <a:pt x="58" y="36"/>
                    <a:pt x="59" y="36"/>
                  </a:cubicBezTo>
                  <a:cubicBezTo>
                    <a:pt x="60" y="37"/>
                    <a:pt x="64" y="40"/>
                    <a:pt x="66" y="41"/>
                  </a:cubicBezTo>
                  <a:cubicBezTo>
                    <a:pt x="67" y="42"/>
                    <a:pt x="73" y="47"/>
                    <a:pt x="73" y="48"/>
                  </a:cubicBezTo>
                  <a:cubicBezTo>
                    <a:pt x="73" y="49"/>
                    <a:pt x="74" y="49"/>
                    <a:pt x="74" y="50"/>
                  </a:cubicBezTo>
                  <a:cubicBezTo>
                    <a:pt x="73" y="50"/>
                    <a:pt x="60" y="71"/>
                    <a:pt x="60" y="72"/>
                  </a:cubicBezTo>
                  <a:cubicBezTo>
                    <a:pt x="60" y="72"/>
                    <a:pt x="60" y="72"/>
                    <a:pt x="59" y="72"/>
                  </a:cubicBezTo>
                  <a:cubicBezTo>
                    <a:pt x="58" y="72"/>
                    <a:pt x="57" y="70"/>
                    <a:pt x="57" y="70"/>
                  </a:cubicBezTo>
                  <a:cubicBezTo>
                    <a:pt x="56" y="70"/>
                    <a:pt x="56" y="70"/>
                    <a:pt x="55" y="71"/>
                  </a:cubicBezTo>
                  <a:cubicBezTo>
                    <a:pt x="55" y="71"/>
                    <a:pt x="54" y="72"/>
                    <a:pt x="53" y="73"/>
                  </a:cubicBezTo>
                  <a:cubicBezTo>
                    <a:pt x="53" y="73"/>
                    <a:pt x="51" y="74"/>
                    <a:pt x="51" y="74"/>
                  </a:cubicBezTo>
                  <a:cubicBezTo>
                    <a:pt x="50" y="74"/>
                    <a:pt x="50" y="74"/>
                    <a:pt x="50" y="75"/>
                  </a:cubicBezTo>
                  <a:cubicBezTo>
                    <a:pt x="50" y="75"/>
                    <a:pt x="50" y="92"/>
                    <a:pt x="50" y="93"/>
                  </a:cubicBezTo>
                  <a:cubicBezTo>
                    <a:pt x="50" y="93"/>
                    <a:pt x="50" y="94"/>
                    <a:pt x="49" y="94"/>
                  </a:cubicBezTo>
                  <a:cubicBezTo>
                    <a:pt x="49" y="95"/>
                    <a:pt x="50" y="122"/>
                    <a:pt x="50" y="125"/>
                  </a:cubicBezTo>
                  <a:cubicBezTo>
                    <a:pt x="50" y="127"/>
                    <a:pt x="50" y="136"/>
                    <a:pt x="51" y="138"/>
                  </a:cubicBezTo>
                  <a:cubicBezTo>
                    <a:pt x="51" y="139"/>
                    <a:pt x="53" y="148"/>
                    <a:pt x="53" y="149"/>
                  </a:cubicBezTo>
                  <a:cubicBezTo>
                    <a:pt x="53" y="149"/>
                    <a:pt x="54" y="153"/>
                    <a:pt x="54" y="154"/>
                  </a:cubicBezTo>
                  <a:cubicBezTo>
                    <a:pt x="55" y="155"/>
                    <a:pt x="55" y="156"/>
                    <a:pt x="55" y="157"/>
                  </a:cubicBezTo>
                  <a:cubicBezTo>
                    <a:pt x="55" y="158"/>
                    <a:pt x="55" y="159"/>
                    <a:pt x="55" y="159"/>
                  </a:cubicBezTo>
                  <a:cubicBezTo>
                    <a:pt x="55" y="159"/>
                    <a:pt x="54" y="159"/>
                    <a:pt x="55" y="160"/>
                  </a:cubicBezTo>
                  <a:cubicBezTo>
                    <a:pt x="56" y="161"/>
                    <a:pt x="58" y="163"/>
                    <a:pt x="58" y="164"/>
                  </a:cubicBezTo>
                  <a:cubicBezTo>
                    <a:pt x="59" y="164"/>
                    <a:pt x="60" y="166"/>
                    <a:pt x="60" y="167"/>
                  </a:cubicBezTo>
                  <a:cubicBezTo>
                    <a:pt x="60" y="167"/>
                    <a:pt x="60" y="167"/>
                    <a:pt x="60" y="168"/>
                  </a:cubicBezTo>
                  <a:cubicBezTo>
                    <a:pt x="61" y="168"/>
                    <a:pt x="61" y="168"/>
                    <a:pt x="61" y="169"/>
                  </a:cubicBezTo>
                  <a:cubicBezTo>
                    <a:pt x="61" y="169"/>
                    <a:pt x="61" y="170"/>
                    <a:pt x="61" y="170"/>
                  </a:cubicBezTo>
                  <a:cubicBezTo>
                    <a:pt x="61" y="170"/>
                    <a:pt x="60" y="171"/>
                    <a:pt x="59" y="171"/>
                  </a:cubicBezTo>
                  <a:cubicBezTo>
                    <a:pt x="59" y="171"/>
                    <a:pt x="58" y="172"/>
                    <a:pt x="57" y="172"/>
                  </a:cubicBezTo>
                  <a:cubicBezTo>
                    <a:pt x="57" y="172"/>
                    <a:pt x="56" y="172"/>
                    <a:pt x="56" y="172"/>
                  </a:cubicBezTo>
                  <a:cubicBezTo>
                    <a:pt x="55" y="172"/>
                    <a:pt x="54" y="171"/>
                    <a:pt x="53" y="171"/>
                  </a:cubicBezTo>
                  <a:cubicBezTo>
                    <a:pt x="53" y="171"/>
                    <a:pt x="50" y="169"/>
                    <a:pt x="50" y="169"/>
                  </a:cubicBezTo>
                  <a:cubicBezTo>
                    <a:pt x="50" y="169"/>
                    <a:pt x="50" y="168"/>
                    <a:pt x="50" y="168"/>
                  </a:cubicBezTo>
                  <a:cubicBezTo>
                    <a:pt x="50" y="167"/>
                    <a:pt x="50" y="167"/>
                    <a:pt x="50" y="166"/>
                  </a:cubicBezTo>
                  <a:cubicBezTo>
                    <a:pt x="49" y="166"/>
                    <a:pt x="49" y="165"/>
                    <a:pt x="48" y="165"/>
                  </a:cubicBezTo>
                  <a:cubicBezTo>
                    <a:pt x="48" y="165"/>
                    <a:pt x="48" y="165"/>
                    <a:pt x="47" y="165"/>
                  </a:cubicBezTo>
                  <a:cubicBezTo>
                    <a:pt x="47" y="165"/>
                    <a:pt x="45" y="164"/>
                    <a:pt x="45" y="164"/>
                  </a:cubicBezTo>
                  <a:cubicBezTo>
                    <a:pt x="45" y="164"/>
                    <a:pt x="44" y="164"/>
                    <a:pt x="44" y="163"/>
                  </a:cubicBezTo>
                  <a:cubicBezTo>
                    <a:pt x="44" y="163"/>
                    <a:pt x="44" y="160"/>
                    <a:pt x="44" y="160"/>
                  </a:cubicBezTo>
                  <a:cubicBezTo>
                    <a:pt x="44" y="160"/>
                    <a:pt x="44" y="159"/>
                    <a:pt x="44" y="159"/>
                  </a:cubicBezTo>
                  <a:cubicBezTo>
                    <a:pt x="43" y="158"/>
                    <a:pt x="42" y="154"/>
                    <a:pt x="42" y="154"/>
                  </a:cubicBezTo>
                  <a:cubicBezTo>
                    <a:pt x="42" y="154"/>
                    <a:pt x="42" y="153"/>
                    <a:pt x="41" y="152"/>
                  </a:cubicBezTo>
                  <a:cubicBezTo>
                    <a:pt x="41" y="151"/>
                    <a:pt x="41" y="149"/>
                    <a:pt x="41" y="148"/>
                  </a:cubicBezTo>
                  <a:cubicBezTo>
                    <a:pt x="41" y="147"/>
                    <a:pt x="39" y="138"/>
                    <a:pt x="39" y="137"/>
                  </a:cubicBezTo>
                  <a:cubicBezTo>
                    <a:pt x="39" y="136"/>
                    <a:pt x="39" y="134"/>
                    <a:pt x="39" y="133"/>
                  </a:cubicBezTo>
                  <a:cubicBezTo>
                    <a:pt x="39" y="131"/>
                    <a:pt x="37" y="120"/>
                    <a:pt x="36" y="117"/>
                  </a:cubicBezTo>
                  <a:cubicBezTo>
                    <a:pt x="35" y="115"/>
                    <a:pt x="34" y="109"/>
                    <a:pt x="33" y="107"/>
                  </a:cubicBezTo>
                  <a:cubicBezTo>
                    <a:pt x="33" y="106"/>
                    <a:pt x="32" y="105"/>
                    <a:pt x="32" y="104"/>
                  </a:cubicBezTo>
                  <a:cubicBezTo>
                    <a:pt x="32" y="103"/>
                    <a:pt x="31" y="98"/>
                    <a:pt x="31" y="98"/>
                  </a:cubicBezTo>
                  <a:close/>
                  <a:moveTo>
                    <a:pt x="50" y="66"/>
                  </a:moveTo>
                  <a:cubicBezTo>
                    <a:pt x="51" y="66"/>
                    <a:pt x="51" y="65"/>
                    <a:pt x="52" y="65"/>
                  </a:cubicBezTo>
                  <a:cubicBezTo>
                    <a:pt x="52" y="65"/>
                    <a:pt x="55" y="62"/>
                    <a:pt x="55" y="61"/>
                  </a:cubicBezTo>
                  <a:cubicBezTo>
                    <a:pt x="56" y="60"/>
                    <a:pt x="56" y="59"/>
                    <a:pt x="57" y="58"/>
                  </a:cubicBezTo>
                  <a:cubicBezTo>
                    <a:pt x="57" y="58"/>
                    <a:pt x="58" y="57"/>
                    <a:pt x="58" y="57"/>
                  </a:cubicBezTo>
                  <a:cubicBezTo>
                    <a:pt x="59" y="57"/>
                    <a:pt x="59" y="56"/>
                    <a:pt x="59" y="55"/>
                  </a:cubicBezTo>
                  <a:cubicBezTo>
                    <a:pt x="60" y="54"/>
                    <a:pt x="62" y="53"/>
                    <a:pt x="61" y="53"/>
                  </a:cubicBezTo>
                  <a:cubicBezTo>
                    <a:pt x="61" y="53"/>
                    <a:pt x="60" y="53"/>
                    <a:pt x="60" y="52"/>
                  </a:cubicBezTo>
                  <a:cubicBezTo>
                    <a:pt x="59" y="52"/>
                    <a:pt x="58" y="51"/>
                    <a:pt x="57" y="50"/>
                  </a:cubicBezTo>
                  <a:cubicBezTo>
                    <a:pt x="57" y="50"/>
                    <a:pt x="55" y="49"/>
                    <a:pt x="54" y="48"/>
                  </a:cubicBezTo>
                  <a:cubicBezTo>
                    <a:pt x="54" y="48"/>
                    <a:pt x="53" y="48"/>
                    <a:pt x="53" y="48"/>
                  </a:cubicBezTo>
                  <a:cubicBezTo>
                    <a:pt x="52" y="48"/>
                    <a:pt x="52" y="48"/>
                    <a:pt x="52" y="49"/>
                  </a:cubicBezTo>
                  <a:cubicBezTo>
                    <a:pt x="52" y="49"/>
                    <a:pt x="52" y="51"/>
                    <a:pt x="51" y="52"/>
                  </a:cubicBezTo>
                  <a:cubicBezTo>
                    <a:pt x="50" y="53"/>
                    <a:pt x="50" y="54"/>
                    <a:pt x="50" y="56"/>
                  </a:cubicBezTo>
                  <a:cubicBezTo>
                    <a:pt x="50" y="57"/>
                    <a:pt x="50" y="65"/>
                    <a:pt x="49" y="66"/>
                  </a:cubicBezTo>
                  <a:cubicBezTo>
                    <a:pt x="49" y="66"/>
                    <a:pt x="50" y="66"/>
                    <a:pt x="50" y="66"/>
                  </a:cubicBezTo>
                  <a:close/>
                  <a:moveTo>
                    <a:pt x="14" y="67"/>
                  </a:moveTo>
                  <a:cubicBezTo>
                    <a:pt x="14" y="67"/>
                    <a:pt x="15" y="65"/>
                    <a:pt x="15" y="64"/>
                  </a:cubicBezTo>
                  <a:cubicBezTo>
                    <a:pt x="15" y="63"/>
                    <a:pt x="15" y="60"/>
                    <a:pt x="16" y="59"/>
                  </a:cubicBezTo>
                  <a:cubicBezTo>
                    <a:pt x="16" y="58"/>
                    <a:pt x="15" y="56"/>
                    <a:pt x="15" y="55"/>
                  </a:cubicBezTo>
                  <a:cubicBezTo>
                    <a:pt x="15" y="55"/>
                    <a:pt x="15" y="55"/>
                    <a:pt x="15" y="55"/>
                  </a:cubicBezTo>
                  <a:cubicBezTo>
                    <a:pt x="15" y="56"/>
                    <a:pt x="14" y="57"/>
                    <a:pt x="14" y="58"/>
                  </a:cubicBezTo>
                  <a:cubicBezTo>
                    <a:pt x="14" y="58"/>
                    <a:pt x="14" y="60"/>
                    <a:pt x="14" y="61"/>
                  </a:cubicBezTo>
                  <a:cubicBezTo>
                    <a:pt x="14" y="62"/>
                    <a:pt x="13" y="63"/>
                    <a:pt x="13" y="64"/>
                  </a:cubicBezTo>
                  <a:cubicBezTo>
                    <a:pt x="14" y="64"/>
                    <a:pt x="14" y="65"/>
                    <a:pt x="14" y="65"/>
                  </a:cubicBezTo>
                  <a:lnTo>
                    <a:pt x="14" y="67"/>
                  </a:lnTo>
                  <a:close/>
                </a:path>
              </a:pathLst>
            </a:custGeom>
            <a:solidFill>
              <a:srgbClr val="000000"/>
            </a:solidFill>
            <a:ln w="9525">
              <a:noFill/>
              <a:round/>
              <a:headEnd/>
              <a:tailEnd/>
            </a:ln>
          </p:spPr>
          <p:txBody>
            <a:bodyPr/>
            <a:lstStyle/>
            <a:p>
              <a:endParaRPr lang="zh-CN" altLang="en-US"/>
            </a:p>
          </p:txBody>
        </p:sp>
        <p:sp>
          <p:nvSpPr>
            <p:cNvPr id="73738" name="Freeform 40"/>
            <p:cNvSpPr>
              <a:spLocks/>
            </p:cNvSpPr>
            <p:nvPr/>
          </p:nvSpPr>
          <p:spPr bwMode="auto">
            <a:xfrm>
              <a:off x="480" y="1448"/>
              <a:ext cx="135" cy="319"/>
            </a:xfrm>
            <a:custGeom>
              <a:avLst/>
              <a:gdLst>
                <a:gd name="T0" fmla="*/ 0 w 14"/>
                <a:gd name="T1" fmla="*/ 0 h 33"/>
                <a:gd name="T2" fmla="*/ 2147483647 w 14"/>
                <a:gd name="T3" fmla="*/ 2147483647 h 33"/>
                <a:gd name="T4" fmla="*/ 2147483647 w 14"/>
                <a:gd name="T5" fmla="*/ 0 h 33"/>
                <a:gd name="T6" fmla="*/ 0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0" y="0"/>
                  </a:moveTo>
                  <a:cubicBezTo>
                    <a:pt x="3" y="33"/>
                    <a:pt x="3" y="33"/>
                    <a:pt x="3" y="33"/>
                  </a:cubicBezTo>
                  <a:cubicBezTo>
                    <a:pt x="3" y="33"/>
                    <a:pt x="14" y="0"/>
                    <a:pt x="14" y="0"/>
                  </a:cubicBezTo>
                  <a:cubicBezTo>
                    <a:pt x="3" y="9"/>
                    <a:pt x="0" y="0"/>
                    <a:pt x="0" y="0"/>
                  </a:cubicBezTo>
                  <a:close/>
                </a:path>
              </a:pathLst>
            </a:custGeom>
            <a:solidFill>
              <a:srgbClr val="FFFFFF"/>
            </a:solidFill>
            <a:ln w="9525">
              <a:noFill/>
              <a:round/>
              <a:headEnd/>
              <a:tailEnd/>
            </a:ln>
          </p:spPr>
          <p:txBody>
            <a:bodyPr/>
            <a:lstStyle/>
            <a:p>
              <a:endParaRPr lang="zh-CN" altLang="en-US"/>
            </a:p>
          </p:txBody>
        </p:sp>
        <p:sp>
          <p:nvSpPr>
            <p:cNvPr id="73739" name="Freeform 41"/>
            <p:cNvSpPr>
              <a:spLocks/>
            </p:cNvSpPr>
            <p:nvPr/>
          </p:nvSpPr>
          <p:spPr bwMode="auto">
            <a:xfrm>
              <a:off x="500" y="1487"/>
              <a:ext cx="57" cy="280"/>
            </a:xfrm>
            <a:custGeom>
              <a:avLst/>
              <a:gdLst>
                <a:gd name="T0" fmla="*/ 2147483647 w 6"/>
                <a:gd name="T1" fmla="*/ 2147483647 h 29"/>
                <a:gd name="T2" fmla="*/ 2147483647 w 6"/>
                <a:gd name="T3" fmla="*/ 0 h 29"/>
                <a:gd name="T4" fmla="*/ 2147483647 w 6"/>
                <a:gd name="T5" fmla="*/ 2147483647 h 29"/>
                <a:gd name="T6" fmla="*/ 2147483647 w 6"/>
                <a:gd name="T7" fmla="*/ 2147483647 h 29"/>
                <a:gd name="T8" fmla="*/ 0 w 6"/>
                <a:gd name="T9" fmla="*/ 2147483647 h 29"/>
                <a:gd name="T10" fmla="*/ 2147483647 w 6"/>
                <a:gd name="T11" fmla="*/ 2147483647 h 29"/>
                <a:gd name="T12" fmla="*/ 2147483647 w 6"/>
                <a:gd name="T13" fmla="*/ 2147483647 h 29"/>
                <a:gd name="T14" fmla="*/ 2147483647 w 6"/>
                <a:gd name="T15" fmla="*/ 2147483647 h 29"/>
                <a:gd name="T16" fmla="*/ 2147483647 w 6"/>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
                  </a:moveTo>
                  <a:cubicBezTo>
                    <a:pt x="6" y="1"/>
                    <a:pt x="5" y="0"/>
                    <a:pt x="4" y="0"/>
                  </a:cubicBezTo>
                  <a:cubicBezTo>
                    <a:pt x="2" y="0"/>
                    <a:pt x="1" y="1"/>
                    <a:pt x="1" y="2"/>
                  </a:cubicBezTo>
                  <a:cubicBezTo>
                    <a:pt x="1" y="2"/>
                    <a:pt x="2" y="3"/>
                    <a:pt x="2" y="3"/>
                  </a:cubicBezTo>
                  <a:cubicBezTo>
                    <a:pt x="1" y="5"/>
                    <a:pt x="0" y="9"/>
                    <a:pt x="0" y="14"/>
                  </a:cubicBezTo>
                  <a:cubicBezTo>
                    <a:pt x="0" y="21"/>
                    <a:pt x="1" y="29"/>
                    <a:pt x="1" y="29"/>
                  </a:cubicBezTo>
                  <a:cubicBezTo>
                    <a:pt x="1" y="29"/>
                    <a:pt x="4" y="21"/>
                    <a:pt x="5" y="14"/>
                  </a:cubicBezTo>
                  <a:cubicBezTo>
                    <a:pt x="6" y="9"/>
                    <a:pt x="5" y="5"/>
                    <a:pt x="5" y="3"/>
                  </a:cubicBezTo>
                  <a:cubicBezTo>
                    <a:pt x="6" y="3"/>
                    <a:pt x="6" y="2"/>
                    <a:pt x="6" y="2"/>
                  </a:cubicBezTo>
                  <a:close/>
                </a:path>
              </a:pathLst>
            </a:custGeom>
            <a:solidFill>
              <a:schemeClr val="tx1"/>
            </a:solidFill>
            <a:ln w="9525">
              <a:noFill/>
              <a:round/>
              <a:headEnd/>
              <a:tailEnd/>
            </a:ln>
          </p:spPr>
          <p:txBody>
            <a:bodyPr/>
            <a:lstStyle/>
            <a:p>
              <a:endParaRPr lang="zh-CN" altLang="en-US"/>
            </a:p>
          </p:txBody>
        </p:sp>
        <p:sp>
          <p:nvSpPr>
            <p:cNvPr id="73740" name="Freeform 42"/>
            <p:cNvSpPr>
              <a:spLocks/>
            </p:cNvSpPr>
            <p:nvPr/>
          </p:nvSpPr>
          <p:spPr bwMode="auto">
            <a:xfrm>
              <a:off x="538" y="1487"/>
              <a:ext cx="68" cy="58"/>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0 w 7"/>
                <a:gd name="T11" fmla="*/ 0 h 6"/>
                <a:gd name="T12" fmla="*/ 0 w 7"/>
                <a:gd name="T13" fmla="*/ 0 h 6"/>
                <a:gd name="T14" fmla="*/ 0 w 7"/>
                <a:gd name="T15" fmla="*/ 0 h 6"/>
                <a:gd name="T16" fmla="*/ 2147483647 w 7"/>
                <a:gd name="T17" fmla="*/ 2147483647 h 6"/>
                <a:gd name="T18" fmla="*/ 2147483647 w 7"/>
                <a:gd name="T19" fmla="*/ 2147483647 h 6"/>
                <a:gd name="T20" fmla="*/ 2147483647 w 7"/>
                <a:gd name="T21" fmla="*/ 0 h 6"/>
                <a:gd name="T22" fmla="*/ 2147483647 w 7"/>
                <a:gd name="T23" fmla="*/ 0 h 6"/>
                <a:gd name="T24" fmla="*/ 2147483647 w 7"/>
                <a:gd name="T25" fmla="*/ 2147483647 h 6"/>
                <a:gd name="T26" fmla="*/ 2147483647 w 7"/>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6"/>
                <a:gd name="T44" fmla="*/ 7 w 7"/>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6">
                  <a:moveTo>
                    <a:pt x="3" y="5"/>
                  </a:moveTo>
                  <a:cubicBezTo>
                    <a:pt x="3" y="5"/>
                    <a:pt x="3" y="5"/>
                    <a:pt x="3" y="5"/>
                  </a:cubicBezTo>
                  <a:cubicBezTo>
                    <a:pt x="3" y="5"/>
                    <a:pt x="3" y="5"/>
                    <a:pt x="3" y="5"/>
                  </a:cubicBezTo>
                  <a:cubicBezTo>
                    <a:pt x="3" y="4"/>
                    <a:pt x="3" y="2"/>
                    <a:pt x="2" y="2"/>
                  </a:cubicBezTo>
                  <a:cubicBezTo>
                    <a:pt x="2" y="2"/>
                    <a:pt x="2" y="2"/>
                    <a:pt x="2" y="2"/>
                  </a:cubicBezTo>
                  <a:cubicBezTo>
                    <a:pt x="1" y="1"/>
                    <a:pt x="1" y="0"/>
                    <a:pt x="0" y="0"/>
                  </a:cubicBezTo>
                  <a:cubicBezTo>
                    <a:pt x="0" y="0"/>
                    <a:pt x="0" y="0"/>
                    <a:pt x="0" y="0"/>
                  </a:cubicBezTo>
                  <a:cubicBezTo>
                    <a:pt x="0" y="0"/>
                    <a:pt x="0" y="0"/>
                    <a:pt x="0" y="0"/>
                  </a:cubicBezTo>
                  <a:cubicBezTo>
                    <a:pt x="1" y="0"/>
                    <a:pt x="4" y="2"/>
                    <a:pt x="4" y="5"/>
                  </a:cubicBezTo>
                  <a:cubicBezTo>
                    <a:pt x="4" y="5"/>
                    <a:pt x="4" y="5"/>
                    <a:pt x="4" y="5"/>
                  </a:cubicBezTo>
                  <a:cubicBezTo>
                    <a:pt x="7" y="0"/>
                    <a:pt x="7" y="0"/>
                    <a:pt x="7" y="0"/>
                  </a:cubicBezTo>
                  <a:cubicBezTo>
                    <a:pt x="7" y="0"/>
                    <a:pt x="7" y="0"/>
                    <a:pt x="7" y="0"/>
                  </a:cubicBezTo>
                  <a:cubicBezTo>
                    <a:pt x="3" y="6"/>
                    <a:pt x="3" y="6"/>
                    <a:pt x="3" y="6"/>
                  </a:cubicBezTo>
                  <a:cubicBezTo>
                    <a:pt x="3" y="5"/>
                    <a:pt x="3" y="5"/>
                    <a:pt x="3" y="5"/>
                  </a:cubicBezTo>
                  <a:close/>
                </a:path>
              </a:pathLst>
            </a:custGeom>
            <a:solidFill>
              <a:schemeClr val="tx1"/>
            </a:solidFill>
            <a:ln w="9525">
              <a:noFill/>
              <a:round/>
              <a:headEnd/>
              <a:tailEnd/>
            </a:ln>
          </p:spPr>
          <p:txBody>
            <a:bodyPr/>
            <a:lstStyle/>
            <a:p>
              <a:endParaRPr lang="zh-CN" altLang="en-US"/>
            </a:p>
          </p:txBody>
        </p:sp>
        <p:sp>
          <p:nvSpPr>
            <p:cNvPr id="73741" name="Freeform 43"/>
            <p:cNvSpPr>
              <a:spLocks/>
            </p:cNvSpPr>
            <p:nvPr/>
          </p:nvSpPr>
          <p:spPr bwMode="auto">
            <a:xfrm>
              <a:off x="480" y="1477"/>
              <a:ext cx="58" cy="58"/>
            </a:xfrm>
            <a:custGeom>
              <a:avLst/>
              <a:gdLst>
                <a:gd name="T0" fmla="*/ 0 w 6"/>
                <a:gd name="T1" fmla="*/ 2147483647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0 w 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0" y="1"/>
                  </a:moveTo>
                  <a:cubicBezTo>
                    <a:pt x="0" y="0"/>
                    <a:pt x="0" y="0"/>
                    <a:pt x="0" y="0"/>
                  </a:cubicBezTo>
                  <a:cubicBezTo>
                    <a:pt x="2" y="5"/>
                    <a:pt x="2" y="5"/>
                    <a:pt x="2" y="5"/>
                  </a:cubicBezTo>
                  <a:cubicBezTo>
                    <a:pt x="2" y="3"/>
                    <a:pt x="4" y="1"/>
                    <a:pt x="6" y="1"/>
                  </a:cubicBezTo>
                  <a:cubicBezTo>
                    <a:pt x="6" y="1"/>
                    <a:pt x="6" y="1"/>
                    <a:pt x="6" y="1"/>
                  </a:cubicBezTo>
                  <a:cubicBezTo>
                    <a:pt x="6" y="1"/>
                    <a:pt x="6" y="1"/>
                    <a:pt x="6" y="1"/>
                  </a:cubicBezTo>
                  <a:cubicBezTo>
                    <a:pt x="5" y="1"/>
                    <a:pt x="4" y="2"/>
                    <a:pt x="3" y="3"/>
                  </a:cubicBezTo>
                  <a:cubicBezTo>
                    <a:pt x="3" y="3"/>
                    <a:pt x="3" y="3"/>
                    <a:pt x="3" y="3"/>
                  </a:cubicBezTo>
                  <a:cubicBezTo>
                    <a:pt x="2" y="4"/>
                    <a:pt x="2" y="5"/>
                    <a:pt x="2" y="6"/>
                  </a:cubicBezTo>
                  <a:cubicBezTo>
                    <a:pt x="2" y="6"/>
                    <a:pt x="2" y="6"/>
                    <a:pt x="2" y="6"/>
                  </a:cubicBezTo>
                  <a:cubicBezTo>
                    <a:pt x="2" y="6"/>
                    <a:pt x="2" y="6"/>
                    <a:pt x="2" y="6"/>
                  </a:cubicBezTo>
                  <a:cubicBezTo>
                    <a:pt x="0" y="1"/>
                    <a:pt x="0" y="1"/>
                    <a:pt x="0" y="1"/>
                  </a:cubicBezTo>
                  <a:close/>
                </a:path>
              </a:pathLst>
            </a:custGeom>
            <a:solidFill>
              <a:schemeClr val="tx1"/>
            </a:solidFill>
            <a:ln w="9525">
              <a:noFill/>
              <a:round/>
              <a:headEnd/>
              <a:tailEnd/>
            </a:ln>
          </p:spPr>
          <p:txBody>
            <a:bodyPr/>
            <a:lstStyle/>
            <a:p>
              <a:endParaRPr lang="zh-CN" altLang="en-US"/>
            </a:p>
          </p:txBody>
        </p:sp>
        <p:sp>
          <p:nvSpPr>
            <p:cNvPr id="73742" name="Freeform 44"/>
            <p:cNvSpPr>
              <a:spLocks noEditPoints="1"/>
            </p:cNvSpPr>
            <p:nvPr/>
          </p:nvSpPr>
          <p:spPr bwMode="auto">
            <a:xfrm>
              <a:off x="249" y="2876"/>
              <a:ext cx="713" cy="1437"/>
            </a:xfrm>
            <a:custGeom>
              <a:avLst/>
              <a:gdLst>
                <a:gd name="T0" fmla="*/ 2147483647 w 74"/>
                <a:gd name="T1" fmla="*/ 2147483647 h 149"/>
                <a:gd name="T2" fmla="*/ 2147483647 w 74"/>
                <a:gd name="T3" fmla="*/ 2147483647 h 149"/>
                <a:gd name="T4" fmla="*/ 2147483647 w 74"/>
                <a:gd name="T5" fmla="*/ 2147483647 h 149"/>
                <a:gd name="T6" fmla="*/ 2147483647 w 74"/>
                <a:gd name="T7" fmla="*/ 2147483647 h 149"/>
                <a:gd name="T8" fmla="*/ 2147483647 w 74"/>
                <a:gd name="T9" fmla="*/ 2147483647 h 149"/>
                <a:gd name="T10" fmla="*/ 2147483647 w 74"/>
                <a:gd name="T11" fmla="*/ 2147483647 h 149"/>
                <a:gd name="T12" fmla="*/ 2147483647 w 74"/>
                <a:gd name="T13" fmla="*/ 0 h 149"/>
                <a:gd name="T14" fmla="*/ 2147483647 w 74"/>
                <a:gd name="T15" fmla="*/ 2147483647 h 149"/>
                <a:gd name="T16" fmla="*/ 2147483647 w 74"/>
                <a:gd name="T17" fmla="*/ 2147483647 h 149"/>
                <a:gd name="T18" fmla="*/ 2147483647 w 74"/>
                <a:gd name="T19" fmla="*/ 2147483647 h 149"/>
                <a:gd name="T20" fmla="*/ 2147483647 w 74"/>
                <a:gd name="T21" fmla="*/ 2147483647 h 149"/>
                <a:gd name="T22" fmla="*/ 2147483647 w 74"/>
                <a:gd name="T23" fmla="*/ 2147483647 h 149"/>
                <a:gd name="T24" fmla="*/ 2147483647 w 74"/>
                <a:gd name="T25" fmla="*/ 2147483647 h 149"/>
                <a:gd name="T26" fmla="*/ 2147483647 w 74"/>
                <a:gd name="T27" fmla="*/ 2147483647 h 149"/>
                <a:gd name="T28" fmla="*/ 2147483647 w 74"/>
                <a:gd name="T29" fmla="*/ 2147483647 h 149"/>
                <a:gd name="T30" fmla="*/ 2147483647 w 74"/>
                <a:gd name="T31" fmla="*/ 2147483647 h 149"/>
                <a:gd name="T32" fmla="*/ 2147483647 w 74"/>
                <a:gd name="T33" fmla="*/ 2147483647 h 149"/>
                <a:gd name="T34" fmla="*/ 2147483647 w 74"/>
                <a:gd name="T35" fmla="*/ 2147483647 h 149"/>
                <a:gd name="T36" fmla="*/ 2147483647 w 74"/>
                <a:gd name="T37" fmla="*/ 2147483647 h 149"/>
                <a:gd name="T38" fmla="*/ 2147483647 w 74"/>
                <a:gd name="T39" fmla="*/ 2147483647 h 149"/>
                <a:gd name="T40" fmla="*/ 2147483647 w 74"/>
                <a:gd name="T41" fmla="*/ 2147483647 h 149"/>
                <a:gd name="T42" fmla="*/ 2147483647 w 74"/>
                <a:gd name="T43" fmla="*/ 2147483647 h 149"/>
                <a:gd name="T44" fmla="*/ 2147483647 w 74"/>
                <a:gd name="T45" fmla="*/ 2147483647 h 149"/>
                <a:gd name="T46" fmla="*/ 2147483647 w 74"/>
                <a:gd name="T47" fmla="*/ 2147483647 h 149"/>
                <a:gd name="T48" fmla="*/ 2147483647 w 74"/>
                <a:gd name="T49" fmla="*/ 2147483647 h 149"/>
                <a:gd name="T50" fmla="*/ 2147483647 w 74"/>
                <a:gd name="T51" fmla="*/ 2147483647 h 149"/>
                <a:gd name="T52" fmla="*/ 2147483647 w 74"/>
                <a:gd name="T53" fmla="*/ 2147483647 h 149"/>
                <a:gd name="T54" fmla="*/ 2147483647 w 74"/>
                <a:gd name="T55" fmla="*/ 2147483647 h 149"/>
                <a:gd name="T56" fmla="*/ 2147483647 w 74"/>
                <a:gd name="T57" fmla="*/ 2147483647 h 149"/>
                <a:gd name="T58" fmla="*/ 2147483647 w 74"/>
                <a:gd name="T59" fmla="*/ 2147483647 h 149"/>
                <a:gd name="T60" fmla="*/ 2147483647 w 74"/>
                <a:gd name="T61" fmla="*/ 2147483647 h 149"/>
                <a:gd name="T62" fmla="*/ 2147483647 w 74"/>
                <a:gd name="T63" fmla="*/ 0 h 149"/>
                <a:gd name="T64" fmla="*/ 2147483647 w 74"/>
                <a:gd name="T65" fmla="*/ 2147483647 h 149"/>
                <a:gd name="T66" fmla="*/ 2147483647 w 74"/>
                <a:gd name="T67" fmla="*/ 2147483647 h 149"/>
                <a:gd name="T68" fmla="*/ 2147483647 w 74"/>
                <a:gd name="T69" fmla="*/ 2147483647 h 149"/>
                <a:gd name="T70" fmla="*/ 2147483647 w 74"/>
                <a:gd name="T71" fmla="*/ 2147483647 h 149"/>
                <a:gd name="T72" fmla="*/ 2147483647 w 74"/>
                <a:gd name="T73" fmla="*/ 2147483647 h 149"/>
                <a:gd name="T74" fmla="*/ 2147483647 w 74"/>
                <a:gd name="T75" fmla="*/ 2147483647 h 149"/>
                <a:gd name="T76" fmla="*/ 2147483647 w 74"/>
                <a:gd name="T77" fmla="*/ 2147483647 h 149"/>
                <a:gd name="T78" fmla="*/ 2147483647 w 74"/>
                <a:gd name="T79" fmla="*/ 2147483647 h 149"/>
                <a:gd name="T80" fmla="*/ 2147483647 w 74"/>
                <a:gd name="T81" fmla="*/ 2147483647 h 149"/>
                <a:gd name="T82" fmla="*/ 2147483647 w 74"/>
                <a:gd name="T83" fmla="*/ 2147483647 h 149"/>
                <a:gd name="T84" fmla="*/ 2147483647 w 74"/>
                <a:gd name="T85" fmla="*/ 2147483647 h 149"/>
                <a:gd name="T86" fmla="*/ 2147483647 w 74"/>
                <a:gd name="T87" fmla="*/ 2147483647 h 149"/>
                <a:gd name="T88" fmla="*/ 2147483647 w 74"/>
                <a:gd name="T89" fmla="*/ 2147483647 h 149"/>
                <a:gd name="T90" fmla="*/ 2147483647 w 74"/>
                <a:gd name="T91" fmla="*/ 2147483647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
                <a:gd name="T139" fmla="*/ 0 h 149"/>
                <a:gd name="T140" fmla="*/ 74 w 74"/>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 h="149">
                  <a:moveTo>
                    <a:pt x="32" y="59"/>
                  </a:moveTo>
                  <a:cubicBezTo>
                    <a:pt x="32" y="58"/>
                    <a:pt x="33" y="57"/>
                    <a:pt x="33" y="56"/>
                  </a:cubicBezTo>
                  <a:cubicBezTo>
                    <a:pt x="34" y="55"/>
                    <a:pt x="35" y="49"/>
                    <a:pt x="36" y="47"/>
                  </a:cubicBezTo>
                  <a:cubicBezTo>
                    <a:pt x="37" y="45"/>
                    <a:pt x="39" y="35"/>
                    <a:pt x="39" y="34"/>
                  </a:cubicBezTo>
                  <a:cubicBezTo>
                    <a:pt x="39" y="33"/>
                    <a:pt x="39" y="31"/>
                    <a:pt x="39" y="30"/>
                  </a:cubicBezTo>
                  <a:cubicBezTo>
                    <a:pt x="39" y="29"/>
                    <a:pt x="41" y="22"/>
                    <a:pt x="41" y="21"/>
                  </a:cubicBezTo>
                  <a:cubicBezTo>
                    <a:pt x="41" y="20"/>
                    <a:pt x="41" y="18"/>
                    <a:pt x="41" y="17"/>
                  </a:cubicBezTo>
                  <a:cubicBezTo>
                    <a:pt x="42" y="16"/>
                    <a:pt x="42" y="16"/>
                    <a:pt x="42" y="15"/>
                  </a:cubicBezTo>
                  <a:cubicBezTo>
                    <a:pt x="42" y="15"/>
                    <a:pt x="43" y="12"/>
                    <a:pt x="44" y="11"/>
                  </a:cubicBezTo>
                  <a:cubicBezTo>
                    <a:pt x="44" y="11"/>
                    <a:pt x="44" y="10"/>
                    <a:pt x="44" y="10"/>
                  </a:cubicBezTo>
                  <a:cubicBezTo>
                    <a:pt x="44" y="10"/>
                    <a:pt x="44" y="8"/>
                    <a:pt x="44" y="7"/>
                  </a:cubicBezTo>
                  <a:cubicBezTo>
                    <a:pt x="44" y="7"/>
                    <a:pt x="45" y="6"/>
                    <a:pt x="45" y="6"/>
                  </a:cubicBezTo>
                  <a:cubicBezTo>
                    <a:pt x="45" y="6"/>
                    <a:pt x="47" y="6"/>
                    <a:pt x="47" y="6"/>
                  </a:cubicBezTo>
                  <a:cubicBezTo>
                    <a:pt x="48" y="6"/>
                    <a:pt x="48" y="6"/>
                    <a:pt x="48" y="6"/>
                  </a:cubicBezTo>
                  <a:cubicBezTo>
                    <a:pt x="49" y="6"/>
                    <a:pt x="49" y="5"/>
                    <a:pt x="50" y="5"/>
                  </a:cubicBezTo>
                  <a:cubicBezTo>
                    <a:pt x="50" y="4"/>
                    <a:pt x="50" y="4"/>
                    <a:pt x="50" y="4"/>
                  </a:cubicBezTo>
                  <a:cubicBezTo>
                    <a:pt x="50" y="3"/>
                    <a:pt x="50" y="3"/>
                    <a:pt x="50" y="2"/>
                  </a:cubicBezTo>
                  <a:cubicBezTo>
                    <a:pt x="50" y="2"/>
                    <a:pt x="53" y="1"/>
                    <a:pt x="53" y="1"/>
                  </a:cubicBezTo>
                  <a:cubicBezTo>
                    <a:pt x="54" y="1"/>
                    <a:pt x="55" y="0"/>
                    <a:pt x="56" y="0"/>
                  </a:cubicBezTo>
                  <a:cubicBezTo>
                    <a:pt x="56" y="0"/>
                    <a:pt x="57" y="0"/>
                    <a:pt x="57" y="0"/>
                  </a:cubicBezTo>
                  <a:cubicBezTo>
                    <a:pt x="58" y="0"/>
                    <a:pt x="59" y="0"/>
                    <a:pt x="59" y="0"/>
                  </a:cubicBezTo>
                  <a:cubicBezTo>
                    <a:pt x="60" y="0"/>
                    <a:pt x="61" y="1"/>
                    <a:pt x="61" y="1"/>
                  </a:cubicBezTo>
                  <a:cubicBezTo>
                    <a:pt x="61" y="2"/>
                    <a:pt x="61" y="2"/>
                    <a:pt x="61" y="3"/>
                  </a:cubicBezTo>
                  <a:cubicBezTo>
                    <a:pt x="61" y="3"/>
                    <a:pt x="61" y="3"/>
                    <a:pt x="60" y="4"/>
                  </a:cubicBezTo>
                  <a:cubicBezTo>
                    <a:pt x="60" y="4"/>
                    <a:pt x="60" y="4"/>
                    <a:pt x="60" y="4"/>
                  </a:cubicBezTo>
                  <a:cubicBezTo>
                    <a:pt x="60" y="5"/>
                    <a:pt x="59" y="6"/>
                    <a:pt x="58" y="7"/>
                  </a:cubicBezTo>
                  <a:cubicBezTo>
                    <a:pt x="58" y="7"/>
                    <a:pt x="56" y="9"/>
                    <a:pt x="55" y="10"/>
                  </a:cubicBezTo>
                  <a:cubicBezTo>
                    <a:pt x="54" y="11"/>
                    <a:pt x="55" y="11"/>
                    <a:pt x="55" y="11"/>
                  </a:cubicBezTo>
                  <a:cubicBezTo>
                    <a:pt x="55" y="11"/>
                    <a:pt x="55" y="12"/>
                    <a:pt x="55" y="13"/>
                  </a:cubicBezTo>
                  <a:cubicBezTo>
                    <a:pt x="55" y="13"/>
                    <a:pt x="55" y="15"/>
                    <a:pt x="54" y="16"/>
                  </a:cubicBezTo>
                  <a:cubicBezTo>
                    <a:pt x="54" y="17"/>
                    <a:pt x="53" y="19"/>
                    <a:pt x="53" y="20"/>
                  </a:cubicBezTo>
                  <a:cubicBezTo>
                    <a:pt x="53" y="21"/>
                    <a:pt x="51" y="28"/>
                    <a:pt x="51" y="30"/>
                  </a:cubicBezTo>
                  <a:cubicBezTo>
                    <a:pt x="50" y="31"/>
                    <a:pt x="50" y="39"/>
                    <a:pt x="50" y="41"/>
                  </a:cubicBezTo>
                  <a:cubicBezTo>
                    <a:pt x="50" y="43"/>
                    <a:pt x="49" y="67"/>
                    <a:pt x="49" y="67"/>
                  </a:cubicBezTo>
                  <a:cubicBezTo>
                    <a:pt x="50" y="67"/>
                    <a:pt x="50" y="68"/>
                    <a:pt x="50" y="68"/>
                  </a:cubicBezTo>
                  <a:cubicBezTo>
                    <a:pt x="50" y="69"/>
                    <a:pt x="50" y="84"/>
                    <a:pt x="50" y="84"/>
                  </a:cubicBezTo>
                  <a:cubicBezTo>
                    <a:pt x="50" y="85"/>
                    <a:pt x="50" y="84"/>
                    <a:pt x="51" y="85"/>
                  </a:cubicBezTo>
                  <a:cubicBezTo>
                    <a:pt x="51" y="85"/>
                    <a:pt x="53" y="85"/>
                    <a:pt x="53" y="86"/>
                  </a:cubicBezTo>
                  <a:cubicBezTo>
                    <a:pt x="54" y="86"/>
                    <a:pt x="55" y="87"/>
                    <a:pt x="55" y="87"/>
                  </a:cubicBezTo>
                  <a:cubicBezTo>
                    <a:pt x="56" y="88"/>
                    <a:pt x="56" y="88"/>
                    <a:pt x="57" y="88"/>
                  </a:cubicBezTo>
                  <a:cubicBezTo>
                    <a:pt x="57" y="88"/>
                    <a:pt x="58" y="87"/>
                    <a:pt x="59" y="86"/>
                  </a:cubicBezTo>
                  <a:cubicBezTo>
                    <a:pt x="60" y="86"/>
                    <a:pt x="60" y="87"/>
                    <a:pt x="60" y="87"/>
                  </a:cubicBezTo>
                  <a:cubicBezTo>
                    <a:pt x="60" y="87"/>
                    <a:pt x="73" y="105"/>
                    <a:pt x="74" y="106"/>
                  </a:cubicBezTo>
                  <a:cubicBezTo>
                    <a:pt x="74" y="106"/>
                    <a:pt x="73" y="107"/>
                    <a:pt x="73" y="107"/>
                  </a:cubicBezTo>
                  <a:cubicBezTo>
                    <a:pt x="73" y="108"/>
                    <a:pt x="67" y="113"/>
                    <a:pt x="66" y="113"/>
                  </a:cubicBezTo>
                  <a:cubicBezTo>
                    <a:pt x="64" y="114"/>
                    <a:pt x="60" y="117"/>
                    <a:pt x="59" y="117"/>
                  </a:cubicBezTo>
                  <a:cubicBezTo>
                    <a:pt x="58" y="118"/>
                    <a:pt x="55" y="121"/>
                    <a:pt x="55" y="121"/>
                  </a:cubicBezTo>
                  <a:cubicBezTo>
                    <a:pt x="54" y="122"/>
                    <a:pt x="53" y="123"/>
                    <a:pt x="53" y="123"/>
                  </a:cubicBezTo>
                  <a:cubicBezTo>
                    <a:pt x="52" y="124"/>
                    <a:pt x="39" y="127"/>
                    <a:pt x="38" y="128"/>
                  </a:cubicBezTo>
                  <a:cubicBezTo>
                    <a:pt x="38" y="128"/>
                    <a:pt x="37" y="128"/>
                    <a:pt x="37" y="129"/>
                  </a:cubicBezTo>
                  <a:cubicBezTo>
                    <a:pt x="36" y="130"/>
                    <a:pt x="36" y="131"/>
                    <a:pt x="36" y="132"/>
                  </a:cubicBezTo>
                  <a:cubicBezTo>
                    <a:pt x="36" y="132"/>
                    <a:pt x="37" y="133"/>
                    <a:pt x="37" y="133"/>
                  </a:cubicBezTo>
                  <a:cubicBezTo>
                    <a:pt x="37" y="133"/>
                    <a:pt x="37" y="134"/>
                    <a:pt x="37" y="134"/>
                  </a:cubicBezTo>
                  <a:cubicBezTo>
                    <a:pt x="38" y="134"/>
                    <a:pt x="38" y="135"/>
                    <a:pt x="39" y="135"/>
                  </a:cubicBezTo>
                  <a:cubicBezTo>
                    <a:pt x="39" y="135"/>
                    <a:pt x="39" y="136"/>
                    <a:pt x="39" y="136"/>
                  </a:cubicBezTo>
                  <a:cubicBezTo>
                    <a:pt x="39" y="137"/>
                    <a:pt x="39" y="138"/>
                    <a:pt x="39" y="138"/>
                  </a:cubicBezTo>
                  <a:cubicBezTo>
                    <a:pt x="39" y="139"/>
                    <a:pt x="39" y="140"/>
                    <a:pt x="39" y="140"/>
                  </a:cubicBezTo>
                  <a:cubicBezTo>
                    <a:pt x="39" y="141"/>
                    <a:pt x="39" y="142"/>
                    <a:pt x="39" y="143"/>
                  </a:cubicBezTo>
                  <a:cubicBezTo>
                    <a:pt x="39" y="143"/>
                    <a:pt x="38" y="143"/>
                    <a:pt x="38" y="143"/>
                  </a:cubicBezTo>
                  <a:cubicBezTo>
                    <a:pt x="38" y="144"/>
                    <a:pt x="38" y="145"/>
                    <a:pt x="37" y="145"/>
                  </a:cubicBezTo>
                  <a:cubicBezTo>
                    <a:pt x="37" y="146"/>
                    <a:pt x="36" y="146"/>
                    <a:pt x="36" y="146"/>
                  </a:cubicBezTo>
                  <a:cubicBezTo>
                    <a:pt x="35" y="147"/>
                    <a:pt x="35" y="147"/>
                    <a:pt x="34" y="148"/>
                  </a:cubicBezTo>
                  <a:cubicBezTo>
                    <a:pt x="33" y="148"/>
                    <a:pt x="33" y="148"/>
                    <a:pt x="32" y="148"/>
                  </a:cubicBezTo>
                  <a:cubicBezTo>
                    <a:pt x="31" y="149"/>
                    <a:pt x="31" y="149"/>
                    <a:pt x="30" y="149"/>
                  </a:cubicBezTo>
                  <a:cubicBezTo>
                    <a:pt x="30" y="149"/>
                    <a:pt x="28" y="149"/>
                    <a:pt x="27" y="149"/>
                  </a:cubicBezTo>
                  <a:cubicBezTo>
                    <a:pt x="27" y="149"/>
                    <a:pt x="25" y="148"/>
                    <a:pt x="24" y="148"/>
                  </a:cubicBezTo>
                  <a:cubicBezTo>
                    <a:pt x="23" y="147"/>
                    <a:pt x="22" y="146"/>
                    <a:pt x="22" y="145"/>
                  </a:cubicBezTo>
                  <a:cubicBezTo>
                    <a:pt x="21" y="145"/>
                    <a:pt x="21" y="142"/>
                    <a:pt x="21" y="140"/>
                  </a:cubicBezTo>
                  <a:cubicBezTo>
                    <a:pt x="21" y="139"/>
                    <a:pt x="22" y="137"/>
                    <a:pt x="22" y="137"/>
                  </a:cubicBezTo>
                  <a:cubicBezTo>
                    <a:pt x="22" y="137"/>
                    <a:pt x="22" y="136"/>
                    <a:pt x="22" y="135"/>
                  </a:cubicBezTo>
                  <a:cubicBezTo>
                    <a:pt x="22" y="135"/>
                    <a:pt x="22" y="132"/>
                    <a:pt x="22" y="131"/>
                  </a:cubicBezTo>
                  <a:cubicBezTo>
                    <a:pt x="23" y="130"/>
                    <a:pt x="23" y="129"/>
                    <a:pt x="23" y="129"/>
                  </a:cubicBezTo>
                  <a:cubicBezTo>
                    <a:pt x="24" y="128"/>
                    <a:pt x="24" y="128"/>
                    <a:pt x="24" y="128"/>
                  </a:cubicBezTo>
                  <a:cubicBezTo>
                    <a:pt x="24" y="127"/>
                    <a:pt x="19" y="125"/>
                    <a:pt x="18" y="124"/>
                  </a:cubicBezTo>
                  <a:cubicBezTo>
                    <a:pt x="17" y="124"/>
                    <a:pt x="9" y="121"/>
                    <a:pt x="8" y="120"/>
                  </a:cubicBezTo>
                  <a:cubicBezTo>
                    <a:pt x="7" y="119"/>
                    <a:pt x="7" y="116"/>
                    <a:pt x="7" y="115"/>
                  </a:cubicBezTo>
                  <a:cubicBezTo>
                    <a:pt x="7" y="114"/>
                    <a:pt x="7" y="113"/>
                    <a:pt x="7" y="111"/>
                  </a:cubicBezTo>
                  <a:cubicBezTo>
                    <a:pt x="7" y="109"/>
                    <a:pt x="6" y="105"/>
                    <a:pt x="6" y="104"/>
                  </a:cubicBezTo>
                  <a:cubicBezTo>
                    <a:pt x="6" y="103"/>
                    <a:pt x="5" y="100"/>
                    <a:pt x="4" y="100"/>
                  </a:cubicBezTo>
                  <a:cubicBezTo>
                    <a:pt x="4" y="99"/>
                    <a:pt x="4" y="98"/>
                    <a:pt x="4" y="97"/>
                  </a:cubicBezTo>
                  <a:cubicBezTo>
                    <a:pt x="4" y="96"/>
                    <a:pt x="4" y="94"/>
                    <a:pt x="4" y="91"/>
                  </a:cubicBezTo>
                  <a:cubicBezTo>
                    <a:pt x="5" y="88"/>
                    <a:pt x="6" y="83"/>
                    <a:pt x="7" y="83"/>
                  </a:cubicBezTo>
                  <a:cubicBezTo>
                    <a:pt x="7" y="82"/>
                    <a:pt x="8" y="81"/>
                    <a:pt x="8" y="81"/>
                  </a:cubicBezTo>
                  <a:cubicBezTo>
                    <a:pt x="8" y="80"/>
                    <a:pt x="8" y="79"/>
                    <a:pt x="8" y="79"/>
                  </a:cubicBezTo>
                  <a:cubicBezTo>
                    <a:pt x="8" y="78"/>
                    <a:pt x="8" y="75"/>
                    <a:pt x="8" y="73"/>
                  </a:cubicBezTo>
                  <a:cubicBezTo>
                    <a:pt x="9" y="72"/>
                    <a:pt x="10" y="71"/>
                    <a:pt x="11" y="70"/>
                  </a:cubicBezTo>
                  <a:cubicBezTo>
                    <a:pt x="11" y="70"/>
                    <a:pt x="12" y="54"/>
                    <a:pt x="12" y="52"/>
                  </a:cubicBezTo>
                  <a:cubicBezTo>
                    <a:pt x="12" y="51"/>
                    <a:pt x="11" y="20"/>
                    <a:pt x="10" y="19"/>
                  </a:cubicBezTo>
                  <a:cubicBezTo>
                    <a:pt x="10" y="18"/>
                    <a:pt x="9" y="16"/>
                    <a:pt x="9" y="16"/>
                  </a:cubicBezTo>
                  <a:cubicBezTo>
                    <a:pt x="9" y="15"/>
                    <a:pt x="9" y="14"/>
                    <a:pt x="9" y="14"/>
                  </a:cubicBezTo>
                  <a:cubicBezTo>
                    <a:pt x="9" y="13"/>
                    <a:pt x="9" y="10"/>
                    <a:pt x="9" y="10"/>
                  </a:cubicBezTo>
                  <a:cubicBezTo>
                    <a:pt x="8" y="10"/>
                    <a:pt x="8" y="9"/>
                    <a:pt x="8" y="9"/>
                  </a:cubicBezTo>
                  <a:cubicBezTo>
                    <a:pt x="7" y="8"/>
                    <a:pt x="4" y="5"/>
                    <a:pt x="3" y="5"/>
                  </a:cubicBezTo>
                  <a:cubicBezTo>
                    <a:pt x="3" y="4"/>
                    <a:pt x="1" y="2"/>
                    <a:pt x="1" y="2"/>
                  </a:cubicBezTo>
                  <a:cubicBezTo>
                    <a:pt x="0" y="2"/>
                    <a:pt x="1" y="1"/>
                    <a:pt x="1" y="1"/>
                  </a:cubicBezTo>
                  <a:cubicBezTo>
                    <a:pt x="1" y="0"/>
                    <a:pt x="2" y="0"/>
                    <a:pt x="3" y="0"/>
                  </a:cubicBezTo>
                  <a:cubicBezTo>
                    <a:pt x="3" y="0"/>
                    <a:pt x="6" y="0"/>
                    <a:pt x="7" y="0"/>
                  </a:cubicBezTo>
                  <a:cubicBezTo>
                    <a:pt x="8" y="1"/>
                    <a:pt x="12" y="2"/>
                    <a:pt x="12" y="2"/>
                  </a:cubicBezTo>
                  <a:cubicBezTo>
                    <a:pt x="13" y="3"/>
                    <a:pt x="14" y="4"/>
                    <a:pt x="14" y="4"/>
                  </a:cubicBezTo>
                  <a:cubicBezTo>
                    <a:pt x="14" y="5"/>
                    <a:pt x="15" y="6"/>
                    <a:pt x="16" y="6"/>
                  </a:cubicBezTo>
                  <a:cubicBezTo>
                    <a:pt x="16" y="6"/>
                    <a:pt x="17" y="5"/>
                    <a:pt x="17" y="5"/>
                  </a:cubicBezTo>
                  <a:cubicBezTo>
                    <a:pt x="18" y="5"/>
                    <a:pt x="19" y="6"/>
                    <a:pt x="20" y="6"/>
                  </a:cubicBezTo>
                  <a:cubicBezTo>
                    <a:pt x="20" y="6"/>
                    <a:pt x="22" y="7"/>
                    <a:pt x="22" y="8"/>
                  </a:cubicBezTo>
                  <a:cubicBezTo>
                    <a:pt x="22" y="8"/>
                    <a:pt x="22" y="9"/>
                    <a:pt x="22" y="9"/>
                  </a:cubicBezTo>
                  <a:cubicBezTo>
                    <a:pt x="22" y="9"/>
                    <a:pt x="22" y="10"/>
                    <a:pt x="22" y="10"/>
                  </a:cubicBezTo>
                  <a:cubicBezTo>
                    <a:pt x="22" y="11"/>
                    <a:pt x="22" y="11"/>
                    <a:pt x="22" y="12"/>
                  </a:cubicBezTo>
                  <a:cubicBezTo>
                    <a:pt x="22" y="12"/>
                    <a:pt x="22" y="15"/>
                    <a:pt x="23" y="15"/>
                  </a:cubicBezTo>
                  <a:cubicBezTo>
                    <a:pt x="23" y="16"/>
                    <a:pt x="23" y="18"/>
                    <a:pt x="24" y="19"/>
                  </a:cubicBezTo>
                  <a:cubicBezTo>
                    <a:pt x="24" y="21"/>
                    <a:pt x="26" y="31"/>
                    <a:pt x="26" y="33"/>
                  </a:cubicBezTo>
                  <a:cubicBezTo>
                    <a:pt x="26" y="34"/>
                    <a:pt x="28" y="50"/>
                    <a:pt x="28" y="51"/>
                  </a:cubicBezTo>
                  <a:cubicBezTo>
                    <a:pt x="29" y="53"/>
                    <a:pt x="31" y="64"/>
                    <a:pt x="31" y="64"/>
                  </a:cubicBezTo>
                  <a:cubicBezTo>
                    <a:pt x="31" y="64"/>
                    <a:pt x="32" y="60"/>
                    <a:pt x="32" y="59"/>
                  </a:cubicBezTo>
                  <a:close/>
                  <a:moveTo>
                    <a:pt x="49" y="92"/>
                  </a:moveTo>
                  <a:cubicBezTo>
                    <a:pt x="50" y="92"/>
                    <a:pt x="50" y="99"/>
                    <a:pt x="50" y="100"/>
                  </a:cubicBezTo>
                  <a:cubicBezTo>
                    <a:pt x="50" y="102"/>
                    <a:pt x="50" y="103"/>
                    <a:pt x="51" y="104"/>
                  </a:cubicBezTo>
                  <a:cubicBezTo>
                    <a:pt x="52" y="105"/>
                    <a:pt x="52" y="106"/>
                    <a:pt x="52" y="107"/>
                  </a:cubicBezTo>
                  <a:cubicBezTo>
                    <a:pt x="52" y="107"/>
                    <a:pt x="52" y="107"/>
                    <a:pt x="53" y="107"/>
                  </a:cubicBezTo>
                  <a:cubicBezTo>
                    <a:pt x="53" y="107"/>
                    <a:pt x="54" y="107"/>
                    <a:pt x="54" y="107"/>
                  </a:cubicBezTo>
                  <a:cubicBezTo>
                    <a:pt x="55" y="107"/>
                    <a:pt x="57" y="105"/>
                    <a:pt x="57" y="105"/>
                  </a:cubicBezTo>
                  <a:cubicBezTo>
                    <a:pt x="58" y="105"/>
                    <a:pt x="59" y="104"/>
                    <a:pt x="60" y="103"/>
                  </a:cubicBezTo>
                  <a:cubicBezTo>
                    <a:pt x="60" y="103"/>
                    <a:pt x="61" y="103"/>
                    <a:pt x="61" y="103"/>
                  </a:cubicBezTo>
                  <a:cubicBezTo>
                    <a:pt x="62" y="103"/>
                    <a:pt x="60" y="102"/>
                    <a:pt x="59" y="101"/>
                  </a:cubicBezTo>
                  <a:cubicBezTo>
                    <a:pt x="59" y="101"/>
                    <a:pt x="59" y="100"/>
                    <a:pt x="58" y="99"/>
                  </a:cubicBezTo>
                  <a:cubicBezTo>
                    <a:pt x="58" y="99"/>
                    <a:pt x="57" y="99"/>
                    <a:pt x="57" y="98"/>
                  </a:cubicBezTo>
                  <a:cubicBezTo>
                    <a:pt x="56" y="98"/>
                    <a:pt x="56" y="97"/>
                    <a:pt x="55" y="96"/>
                  </a:cubicBezTo>
                  <a:cubicBezTo>
                    <a:pt x="55" y="95"/>
                    <a:pt x="52" y="93"/>
                    <a:pt x="52" y="92"/>
                  </a:cubicBezTo>
                  <a:cubicBezTo>
                    <a:pt x="51" y="92"/>
                    <a:pt x="51" y="92"/>
                    <a:pt x="50" y="92"/>
                  </a:cubicBezTo>
                  <a:cubicBezTo>
                    <a:pt x="50" y="92"/>
                    <a:pt x="49" y="92"/>
                    <a:pt x="49" y="92"/>
                  </a:cubicBezTo>
                  <a:close/>
                  <a:moveTo>
                    <a:pt x="14" y="92"/>
                  </a:moveTo>
                  <a:cubicBezTo>
                    <a:pt x="14" y="93"/>
                    <a:pt x="14" y="93"/>
                    <a:pt x="13" y="94"/>
                  </a:cubicBezTo>
                  <a:cubicBezTo>
                    <a:pt x="13" y="94"/>
                    <a:pt x="14" y="95"/>
                    <a:pt x="14" y="96"/>
                  </a:cubicBezTo>
                  <a:cubicBezTo>
                    <a:pt x="14" y="96"/>
                    <a:pt x="14" y="98"/>
                    <a:pt x="14" y="99"/>
                  </a:cubicBezTo>
                  <a:cubicBezTo>
                    <a:pt x="14" y="99"/>
                    <a:pt x="15" y="101"/>
                    <a:pt x="15" y="101"/>
                  </a:cubicBezTo>
                  <a:cubicBezTo>
                    <a:pt x="15" y="101"/>
                    <a:pt x="15" y="101"/>
                    <a:pt x="15" y="101"/>
                  </a:cubicBezTo>
                  <a:cubicBezTo>
                    <a:pt x="15" y="101"/>
                    <a:pt x="16" y="98"/>
                    <a:pt x="16" y="98"/>
                  </a:cubicBezTo>
                  <a:cubicBezTo>
                    <a:pt x="15" y="97"/>
                    <a:pt x="15" y="94"/>
                    <a:pt x="15" y="93"/>
                  </a:cubicBezTo>
                  <a:cubicBezTo>
                    <a:pt x="15" y="93"/>
                    <a:pt x="14" y="91"/>
                    <a:pt x="14" y="91"/>
                  </a:cubicBezTo>
                  <a:lnTo>
                    <a:pt x="14" y="92"/>
                  </a:lnTo>
                  <a:close/>
                </a:path>
              </a:pathLst>
            </a:custGeom>
            <a:gradFill rotWithShape="1">
              <a:gsLst>
                <a:gs pos="0">
                  <a:schemeClr val="bg2">
                    <a:alpha val="56000"/>
                  </a:schemeClr>
                </a:gs>
                <a:gs pos="100000">
                  <a:srgbClr val="FFFFFF">
                    <a:alpha val="0"/>
                  </a:srgbClr>
                </a:gs>
              </a:gsLst>
              <a:lin ang="5400000" scaled="1"/>
            </a:gradFill>
            <a:ln w="9525">
              <a:noFill/>
              <a:round/>
              <a:headEnd/>
              <a:tailEnd/>
            </a:ln>
          </p:spPr>
          <p:txBody>
            <a:bodyPr/>
            <a:lstStyle/>
            <a:p>
              <a:endParaRPr lang="zh-CN" altLang="en-US"/>
            </a:p>
          </p:txBody>
        </p:sp>
      </p:grpSp>
      <p:sp>
        <p:nvSpPr>
          <p:cNvPr id="73736" name="Rectangle 49"/>
          <p:cNvSpPr>
            <a:spLocks noChangeArrowheads="1"/>
          </p:cNvSpPr>
          <p:nvPr/>
        </p:nvSpPr>
        <p:spPr bwMode="auto">
          <a:xfrm>
            <a:off x="5000625" y="3248025"/>
            <a:ext cx="3498850" cy="823913"/>
          </a:xfrm>
          <a:prstGeom prst="rect">
            <a:avLst/>
          </a:prstGeom>
          <a:noFill/>
          <a:ln w="9525">
            <a:noFill/>
            <a:miter lim="800000"/>
            <a:headEnd/>
            <a:tailEnd/>
          </a:ln>
        </p:spPr>
        <p:txBody>
          <a:bodyPr>
            <a:spAutoFit/>
          </a:bodyPr>
          <a:lstStyle/>
          <a:p>
            <a:r>
              <a:rPr lang="zh-CN" altLang="en-US" sz="4800" b="1">
                <a:solidFill>
                  <a:schemeClr val="accent2"/>
                </a:solidFill>
              </a:rPr>
              <a:t>谢谢大家 ！</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81000" y="1143000"/>
            <a:ext cx="8305800" cy="4038600"/>
          </a:xfrm>
          <a:prstGeom prst="rect">
            <a:avLst/>
          </a:prstGeom>
          <a:noFill/>
          <a:ln w="9525">
            <a:noFill/>
            <a:miter lim="800000"/>
            <a:headEnd/>
            <a:tailEnd/>
          </a:ln>
        </p:spPr>
        <p:txBody>
          <a:bodyPr lIns="0" rIns="0"/>
          <a:lstStyle/>
          <a:p>
            <a:pPr marL="342900" algn="just">
              <a:lnSpc>
                <a:spcPct val="150000"/>
              </a:lnSpc>
              <a:spcBef>
                <a:spcPts val="400"/>
              </a:spcBef>
              <a:buSzPct val="100000"/>
            </a:pPr>
            <a:r>
              <a:rPr lang="zh-CN" altLang="en-US" sz="2400" b="0" baseline="0" dirty="0" smtClean="0">
                <a:latin typeface="微软雅黑" pitchFamily="34" charset="-122"/>
              </a:rPr>
              <a:t>金融</a:t>
            </a:r>
            <a:r>
              <a:rPr lang="zh-CN" altLang="en-US" sz="2400" b="0" baseline="0" dirty="0">
                <a:latin typeface="微软雅黑" pitchFamily="34" charset="-122"/>
              </a:rPr>
              <a:t>衍生产品市场是由一组规则、一批组织和一系列产权所有者构成的一套市场机制。</a:t>
            </a:r>
            <a:r>
              <a:rPr lang="zh-CN" altLang="en-US" sz="2400" baseline="0" dirty="0">
                <a:latin typeface="微软雅黑" pitchFamily="34" charset="-122"/>
              </a:rPr>
              <a:t>            </a:t>
            </a:r>
            <a:endParaRPr lang="zh-CN" altLang="en-US" sz="2400" b="0" baseline="0" dirty="0">
              <a:latin typeface="微软雅黑" pitchFamily="34" charset="-122"/>
            </a:endParaRPr>
          </a:p>
          <a:p>
            <a:pPr marL="742950" lvl="1" indent="-285750" algn="just">
              <a:lnSpc>
                <a:spcPct val="150000"/>
              </a:lnSpc>
              <a:spcBef>
                <a:spcPts val="400"/>
              </a:spcBef>
              <a:buSzPct val="100000"/>
              <a:buFont typeface="Wingdings" pitchFamily="2" charset="2"/>
              <a:buChar char="Ø"/>
            </a:pPr>
            <a:r>
              <a:rPr lang="zh-CN" altLang="en-US" sz="2400" b="0" baseline="0" dirty="0">
                <a:latin typeface="微软雅黑" pitchFamily="34" charset="-122"/>
              </a:rPr>
              <a:t>基本的金融衍生品市场分类</a:t>
            </a:r>
            <a:r>
              <a:rPr lang="zh-CN" altLang="en-US" sz="2400" b="0" baseline="0" dirty="0" smtClean="0">
                <a:latin typeface="微软雅黑" pitchFamily="34" charset="-122"/>
              </a:rPr>
              <a:t>：</a:t>
            </a:r>
            <a:endParaRPr lang="en-US" altLang="zh-CN" sz="2400" b="0" baseline="0" dirty="0" smtClean="0">
              <a:latin typeface="微软雅黑" pitchFamily="34" charset="-122"/>
            </a:endParaRPr>
          </a:p>
          <a:p>
            <a:pPr marL="742950" lvl="1" indent="-285750" algn="just">
              <a:lnSpc>
                <a:spcPct val="150000"/>
              </a:lnSpc>
              <a:spcBef>
                <a:spcPts val="400"/>
              </a:spcBef>
              <a:buSzPct val="100000"/>
            </a:pPr>
            <a:r>
              <a:rPr lang="en-US" altLang="zh-CN" sz="2400" dirty="0" smtClean="0">
                <a:latin typeface="微软雅黑" pitchFamily="34" charset="-122"/>
              </a:rPr>
              <a:t>   </a:t>
            </a:r>
            <a:r>
              <a:rPr lang="zh-CN" altLang="en-US" sz="2400" baseline="0" dirty="0" smtClean="0">
                <a:latin typeface="微软雅黑" pitchFamily="34" charset="-122"/>
              </a:rPr>
              <a:t>远期</a:t>
            </a:r>
            <a:r>
              <a:rPr lang="zh-CN" altLang="en-US" sz="2400" baseline="0" dirty="0">
                <a:latin typeface="微软雅黑" pitchFamily="34" charset="-122"/>
              </a:rPr>
              <a:t>市场、期货市场、期权市场、互换</a:t>
            </a:r>
            <a:r>
              <a:rPr lang="zh-CN" altLang="en-US" sz="2400" baseline="0" dirty="0" smtClean="0">
                <a:latin typeface="微软雅黑" pitchFamily="34" charset="-122"/>
              </a:rPr>
              <a:t>市场</a:t>
            </a:r>
            <a:endParaRPr lang="zh-CN" altLang="en-US" sz="2400" baseline="0" dirty="0">
              <a:latin typeface="微软雅黑" pitchFamily="34" charset="-122"/>
            </a:endParaRPr>
          </a:p>
          <a:p>
            <a:pPr marL="742950" lvl="1" indent="-285750" algn="just">
              <a:lnSpc>
                <a:spcPct val="150000"/>
              </a:lnSpc>
              <a:spcBef>
                <a:spcPts val="400"/>
              </a:spcBef>
              <a:buSzPct val="100000"/>
              <a:buFont typeface="Wingdings" pitchFamily="2" charset="2"/>
              <a:buChar char="Ø"/>
            </a:pPr>
            <a:r>
              <a:rPr lang="zh-CN" altLang="en-US" sz="2400" b="0" baseline="0" dirty="0">
                <a:latin typeface="微软雅黑" pitchFamily="34" charset="-122"/>
              </a:rPr>
              <a:t>根据交易场所</a:t>
            </a:r>
            <a:r>
              <a:rPr lang="zh-CN" altLang="en-US" sz="2400" b="0" baseline="0" dirty="0" smtClean="0">
                <a:latin typeface="微软雅黑" pitchFamily="34" charset="-122"/>
              </a:rPr>
              <a:t>分类：</a:t>
            </a:r>
            <a:endParaRPr lang="en-US" altLang="zh-CN" sz="2400" b="0" baseline="0" dirty="0" smtClean="0">
              <a:latin typeface="微软雅黑" pitchFamily="34" charset="-122"/>
            </a:endParaRPr>
          </a:p>
          <a:p>
            <a:pPr marL="742950" lvl="1" indent="-285750" algn="just">
              <a:lnSpc>
                <a:spcPct val="150000"/>
              </a:lnSpc>
              <a:spcBef>
                <a:spcPts val="400"/>
              </a:spcBef>
              <a:buSzPct val="100000"/>
            </a:pPr>
            <a:r>
              <a:rPr lang="en-US" altLang="zh-CN" sz="2400" dirty="0" smtClean="0">
                <a:latin typeface="微软雅黑" pitchFamily="34" charset="-122"/>
              </a:rPr>
              <a:t>   </a:t>
            </a:r>
            <a:r>
              <a:rPr lang="zh-CN" altLang="en-US" sz="2400" baseline="0" dirty="0" smtClean="0">
                <a:latin typeface="微软雅黑" pitchFamily="34" charset="-122"/>
              </a:rPr>
              <a:t>场</a:t>
            </a:r>
            <a:r>
              <a:rPr lang="zh-CN" altLang="en-US" sz="2400" baseline="0" dirty="0">
                <a:latin typeface="微软雅黑" pitchFamily="34" charset="-122"/>
              </a:rPr>
              <a:t>内市场、场外市场（</a:t>
            </a:r>
            <a:r>
              <a:rPr lang="en-US" altLang="zh-CN" sz="2400" baseline="0" dirty="0">
                <a:latin typeface="微软雅黑" pitchFamily="34" charset="-122"/>
              </a:rPr>
              <a:t>OTC</a:t>
            </a:r>
            <a:r>
              <a:rPr lang="zh-CN" altLang="en-US" sz="2400" baseline="0" dirty="0" smtClean="0">
                <a:latin typeface="微软雅黑" pitchFamily="34" charset="-122"/>
              </a:rPr>
              <a:t>）</a:t>
            </a:r>
            <a:endParaRPr lang="zh-CN" altLang="en-US" sz="2400" b="0" baseline="0" dirty="0">
              <a:latin typeface="微软雅黑" pitchFamily="34" charset="-122"/>
            </a:endParaRPr>
          </a:p>
          <a:p>
            <a:pPr marL="742950" lvl="1" indent="-285750">
              <a:lnSpc>
                <a:spcPct val="130000"/>
              </a:lnSpc>
              <a:spcBef>
                <a:spcPts val="400"/>
              </a:spcBef>
              <a:buSzPct val="100000"/>
              <a:buFont typeface="Wingdings" pitchFamily="2" charset="2"/>
              <a:buChar char="Ø"/>
            </a:pPr>
            <a:endParaRPr lang="zh-CN" altLang="en-US" sz="1400" b="0" baseline="0" dirty="0">
              <a:latin typeface="华文细黑" pitchFamily="2" charset="-122"/>
              <a:ea typeface="华文细黑" pitchFamily="2" charset="-122"/>
            </a:endParaRPr>
          </a:p>
          <a:p>
            <a:pPr marL="342900" indent="-342900">
              <a:lnSpc>
                <a:spcPct val="170000"/>
              </a:lnSpc>
              <a:spcBef>
                <a:spcPts val="400"/>
              </a:spcBef>
              <a:buSzPct val="100000"/>
              <a:buFont typeface="Wingdings" pitchFamily="2" charset="2"/>
              <a:buNone/>
            </a:pPr>
            <a:endParaRPr lang="zh-CN" altLang="en-US" sz="1600" b="0" baseline="0" dirty="0">
              <a:latin typeface="华文细黑" pitchFamily="2" charset="-122"/>
              <a:ea typeface="华文细黑" pitchFamily="2" charset="-122"/>
            </a:endParaRPr>
          </a:p>
          <a:p>
            <a:pPr marL="342900" indent="-342900">
              <a:lnSpc>
                <a:spcPct val="170000"/>
              </a:lnSpc>
              <a:spcBef>
                <a:spcPts val="400"/>
              </a:spcBef>
              <a:buFontTx/>
              <a:buChar char="•"/>
            </a:pPr>
            <a:endParaRPr lang="zh-CN" altLang="en-US" sz="1600" b="0" baseline="0" dirty="0">
              <a:latin typeface="华文细黑" pitchFamily="2" charset="-122"/>
              <a:ea typeface="华文细黑" pitchFamily="2" charset="-122"/>
            </a:endParaRPr>
          </a:p>
          <a:p>
            <a:pPr marL="342900" indent="-342900">
              <a:lnSpc>
                <a:spcPct val="170000"/>
              </a:lnSpc>
              <a:spcBef>
                <a:spcPts val="400"/>
              </a:spcBef>
              <a:buFontTx/>
              <a:buChar char="•"/>
            </a:pPr>
            <a:endParaRPr lang="zh-CN" altLang="en-US" sz="1200" b="0" baseline="0" dirty="0">
              <a:latin typeface="华文细黑" pitchFamily="2" charset="-122"/>
              <a:ea typeface="华文细黑" pitchFamily="2" charset="-122"/>
            </a:endParaRPr>
          </a:p>
          <a:p>
            <a:pPr marL="342900" indent="-342900">
              <a:lnSpc>
                <a:spcPct val="170000"/>
              </a:lnSpc>
              <a:spcBef>
                <a:spcPts val="400"/>
              </a:spcBef>
              <a:buFontTx/>
              <a:buChar char="•"/>
            </a:pPr>
            <a:endParaRPr lang="zh-CN" altLang="en-US" sz="1200" b="0" baseline="0" dirty="0">
              <a:latin typeface="华文细黑" pitchFamily="2" charset="-122"/>
              <a:ea typeface="华文细黑" pitchFamily="2" charset="-122"/>
            </a:endParaRPr>
          </a:p>
          <a:p>
            <a:pPr marL="342900" indent="-342900">
              <a:lnSpc>
                <a:spcPct val="170000"/>
              </a:lnSpc>
              <a:spcBef>
                <a:spcPts val="400"/>
              </a:spcBef>
            </a:pPr>
            <a:endParaRPr lang="de-DE" altLang="en-US" sz="1200" b="0" baseline="0" dirty="0">
              <a:latin typeface="华文细黑" pitchFamily="2" charset="-122"/>
              <a:ea typeface="华文细黑" pitchFamily="2" charset="-122"/>
            </a:endParaRPr>
          </a:p>
          <a:p>
            <a:pPr marL="342900" indent="-342900">
              <a:lnSpc>
                <a:spcPct val="170000"/>
              </a:lnSpc>
              <a:spcBef>
                <a:spcPts val="400"/>
              </a:spcBef>
              <a:buFontTx/>
              <a:buChar char="•"/>
            </a:pPr>
            <a:endParaRPr lang="de-DE" altLang="en-US" sz="1200" b="0" baseline="0" dirty="0">
              <a:latin typeface="黑体" pitchFamily="2" charset="-122"/>
              <a:ea typeface="黑体" pitchFamily="2" charset="-122"/>
            </a:endParaRPr>
          </a:p>
          <a:p>
            <a:pPr marL="342900" indent="-342900">
              <a:lnSpc>
                <a:spcPct val="170000"/>
              </a:lnSpc>
              <a:spcBef>
                <a:spcPts val="400"/>
              </a:spcBef>
              <a:buFontTx/>
              <a:buChar char="•"/>
            </a:pPr>
            <a:endParaRPr lang="de-DE" altLang="en-US" sz="1200" b="0" baseline="0" dirty="0"/>
          </a:p>
        </p:txBody>
      </p:sp>
      <p:sp>
        <p:nvSpPr>
          <p:cNvPr id="3"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什么是金融衍生品市场</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323146"/>
            <a:ext cx="8280920" cy="4914166"/>
          </a:xfrm>
          <a:prstGeom prst="rect">
            <a:avLst/>
          </a:prstGeom>
        </p:spPr>
        <p:txBody>
          <a:bodyPr wrap="square">
            <a:spAutoFit/>
          </a:bodyPr>
          <a:lstStyle/>
          <a:p>
            <a:pPr marL="342900" indent="-342900">
              <a:lnSpc>
                <a:spcPct val="150000"/>
              </a:lnSpc>
              <a:spcBef>
                <a:spcPts val="400"/>
              </a:spcBef>
              <a:buSzPct val="100000"/>
              <a:buFont typeface="Wingdings" pitchFamily="2" charset="2"/>
              <a:buChar char="u"/>
            </a:pPr>
            <a:r>
              <a:rPr lang="zh-CN" altLang="en-US" dirty="0" smtClean="0">
                <a:latin typeface="微软雅黑" pitchFamily="34" charset="-122"/>
              </a:rPr>
              <a:t>跨期性</a:t>
            </a:r>
          </a:p>
          <a:p>
            <a:pPr marL="342900" indent="-342900">
              <a:lnSpc>
                <a:spcPct val="150000"/>
              </a:lnSpc>
              <a:spcBef>
                <a:spcPts val="400"/>
              </a:spcBef>
              <a:buSzPct val="100000"/>
              <a:buFont typeface="Wingdings" pitchFamily="2" charset="2"/>
              <a:buNone/>
            </a:pPr>
            <a:r>
              <a:rPr lang="zh-CN" altLang="en-US" dirty="0" smtClean="0">
                <a:latin typeface="微软雅黑" pitchFamily="34" charset="-122"/>
              </a:rPr>
              <a:t>       约定在未来某一时间按照一定条件进行交易或选择是否交易的合约。</a:t>
            </a:r>
          </a:p>
          <a:p>
            <a:pPr marL="342900" indent="-342900">
              <a:lnSpc>
                <a:spcPct val="150000"/>
              </a:lnSpc>
              <a:spcBef>
                <a:spcPts val="400"/>
              </a:spcBef>
              <a:buSzPct val="100000"/>
              <a:buFont typeface="Wingdings" pitchFamily="2" charset="2"/>
              <a:buChar char="u"/>
            </a:pPr>
            <a:r>
              <a:rPr lang="zh-CN" altLang="en-US" dirty="0" smtClean="0">
                <a:latin typeface="微软雅黑" pitchFamily="34" charset="-122"/>
              </a:rPr>
              <a:t>杠杆性</a:t>
            </a:r>
            <a:br>
              <a:rPr lang="zh-CN" altLang="en-US" dirty="0" smtClean="0">
                <a:latin typeface="微软雅黑" pitchFamily="34" charset="-122"/>
              </a:rPr>
            </a:br>
            <a:r>
              <a:rPr lang="zh-CN" altLang="en-US" dirty="0" smtClean="0">
                <a:latin typeface="微软雅黑" pitchFamily="34" charset="-122"/>
              </a:rPr>
              <a:t>一般只需要支付少量的保证金或权利金就可签订远期大额合约或互换不同的金融产品。</a:t>
            </a:r>
          </a:p>
          <a:p>
            <a:pPr marL="342900" indent="-342900">
              <a:lnSpc>
                <a:spcPct val="150000"/>
              </a:lnSpc>
              <a:spcBef>
                <a:spcPts val="400"/>
              </a:spcBef>
              <a:buSzPct val="100000"/>
              <a:buFont typeface="Wingdings" pitchFamily="2" charset="2"/>
              <a:buChar char="u"/>
            </a:pPr>
            <a:r>
              <a:rPr lang="zh-CN" altLang="en-US" dirty="0" smtClean="0">
                <a:latin typeface="微软雅黑" pitchFamily="34" charset="-122"/>
              </a:rPr>
              <a:t>联动性</a:t>
            </a:r>
            <a:br>
              <a:rPr lang="zh-CN" altLang="en-US" dirty="0" smtClean="0">
                <a:latin typeface="微软雅黑" pitchFamily="34" charset="-122"/>
              </a:rPr>
            </a:br>
            <a:r>
              <a:rPr lang="zh-CN" altLang="en-US" dirty="0" smtClean="0">
                <a:latin typeface="微软雅黑" pitchFamily="34" charset="-122"/>
              </a:rPr>
              <a:t>价值与原生产品或基础变量紧密联系、规则变动。</a:t>
            </a:r>
          </a:p>
          <a:p>
            <a:pPr marL="342900" indent="-342900">
              <a:lnSpc>
                <a:spcPct val="150000"/>
              </a:lnSpc>
              <a:spcBef>
                <a:spcPts val="400"/>
              </a:spcBef>
              <a:buSzPct val="100000"/>
              <a:buFont typeface="Wingdings" pitchFamily="2" charset="2"/>
              <a:buChar char="u"/>
            </a:pPr>
            <a:r>
              <a:rPr lang="zh-CN" altLang="en-US" dirty="0" smtClean="0">
                <a:latin typeface="微软雅黑" pitchFamily="34" charset="-122"/>
              </a:rPr>
              <a:t>不确定性和高风险性</a:t>
            </a:r>
            <a:br>
              <a:rPr lang="zh-CN" altLang="en-US" dirty="0" smtClean="0">
                <a:latin typeface="微软雅黑" pitchFamily="34" charset="-122"/>
              </a:rPr>
            </a:br>
            <a:r>
              <a:rPr lang="zh-CN" altLang="en-US" dirty="0" smtClean="0">
                <a:latin typeface="微软雅黑" pitchFamily="34" charset="-122"/>
              </a:rPr>
              <a:t>交易后果取决于交易者对原生资产（变量）未来价格（数值）的预测和判断。</a:t>
            </a:r>
            <a:endParaRPr lang="zh-CN" altLang="en-US" dirty="0">
              <a:latin typeface="微软雅黑" pitchFamily="34" charset="-122"/>
            </a:endParaRPr>
          </a:p>
        </p:txBody>
      </p:sp>
      <p:sp>
        <p:nvSpPr>
          <p:cNvPr id="3"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金融衍生品的基本特征</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81000" y="990600"/>
            <a:ext cx="8229600" cy="2006352"/>
          </a:xfrm>
          <a:prstGeom prst="rect">
            <a:avLst/>
          </a:prstGeom>
          <a:noFill/>
          <a:ln w="9525">
            <a:noFill/>
            <a:miter lim="800000"/>
            <a:headEnd/>
            <a:tailEnd/>
          </a:ln>
        </p:spPr>
        <p:txBody>
          <a:bodyPr lIns="0" rIns="0"/>
          <a:lstStyle/>
          <a:p>
            <a:pPr marL="342900" indent="-342900">
              <a:lnSpc>
                <a:spcPct val="130000"/>
              </a:lnSpc>
              <a:spcBef>
                <a:spcPts val="400"/>
              </a:spcBef>
              <a:buSzPct val="100000"/>
              <a:buFont typeface="Wingdings" pitchFamily="2" charset="2"/>
              <a:buChar char="u"/>
            </a:pPr>
            <a:r>
              <a:rPr lang="zh-CN" altLang="en-US" baseline="0" dirty="0">
                <a:latin typeface="华文细黑" pitchFamily="2" charset="-122"/>
                <a:ea typeface="华文细黑" pitchFamily="2" charset="-122"/>
              </a:rPr>
              <a:t>产品形态分类</a:t>
            </a:r>
          </a:p>
          <a:p>
            <a:pPr marL="342900" indent="-342900">
              <a:lnSpc>
                <a:spcPct val="130000"/>
              </a:lnSpc>
              <a:spcBef>
                <a:spcPts val="400"/>
              </a:spcBef>
              <a:buSzPct val="100000"/>
              <a:buFont typeface="Wingdings" pitchFamily="2" charset="2"/>
              <a:buNone/>
            </a:pPr>
            <a:r>
              <a:rPr lang="zh-CN" altLang="en-US" b="0" baseline="0" dirty="0">
                <a:latin typeface="华文细黑" pitchFamily="2" charset="-122"/>
                <a:ea typeface="华文细黑" pitchFamily="2" charset="-122"/>
              </a:rPr>
              <a:t>          远期、期货、期权和互换四大类</a:t>
            </a:r>
            <a:endParaRPr lang="zh-CN" altLang="en-US" baseline="0" dirty="0">
              <a:latin typeface="华文细黑" pitchFamily="2" charset="-122"/>
              <a:ea typeface="华文细黑" pitchFamily="2" charset="-122"/>
            </a:endParaRPr>
          </a:p>
          <a:p>
            <a:pPr marL="342900" indent="-342900">
              <a:lnSpc>
                <a:spcPct val="130000"/>
              </a:lnSpc>
              <a:spcBef>
                <a:spcPts val="400"/>
              </a:spcBef>
              <a:buSzPct val="100000"/>
              <a:buFont typeface="Wingdings" pitchFamily="2" charset="2"/>
              <a:buChar char="u"/>
            </a:pPr>
            <a:r>
              <a:rPr lang="zh-CN" altLang="en-US" baseline="0" dirty="0">
                <a:latin typeface="华文细黑" pitchFamily="2" charset="-122"/>
                <a:ea typeface="华文细黑" pitchFamily="2" charset="-122"/>
              </a:rPr>
              <a:t>按交易场所分类</a:t>
            </a:r>
          </a:p>
          <a:p>
            <a:pPr marL="800100" lvl="1" indent="-342900">
              <a:lnSpc>
                <a:spcPct val="130000"/>
              </a:lnSpc>
              <a:spcBef>
                <a:spcPts val="400"/>
              </a:spcBef>
              <a:buFont typeface="Wingdings" pitchFamily="2" charset="2"/>
              <a:buNone/>
            </a:pPr>
            <a:r>
              <a:rPr lang="zh-CN" altLang="en-US" b="0" baseline="0" dirty="0">
                <a:latin typeface="华文细黑" pitchFamily="2" charset="-122"/>
                <a:ea typeface="华文细黑" pitchFamily="2" charset="-122"/>
              </a:rPr>
              <a:t>交易所交易的金融衍生品和</a:t>
            </a:r>
            <a:r>
              <a:rPr lang="en-US" altLang="zh-CN" b="0" baseline="0" dirty="0">
                <a:latin typeface="华文细黑" pitchFamily="2" charset="-122"/>
                <a:ea typeface="华文细黑" pitchFamily="2" charset="-122"/>
              </a:rPr>
              <a:t>OTC</a:t>
            </a:r>
            <a:r>
              <a:rPr lang="zh-CN" altLang="en-US" b="0" baseline="0" dirty="0">
                <a:latin typeface="华文细黑" pitchFamily="2" charset="-122"/>
                <a:ea typeface="华文细黑" pitchFamily="2" charset="-122"/>
              </a:rPr>
              <a:t>交易的金融衍生品 </a:t>
            </a:r>
            <a:r>
              <a:rPr lang="zh-CN" altLang="en-US" b="0" baseline="0" dirty="0" smtClean="0">
                <a:latin typeface="华文细黑" pitchFamily="2" charset="-122"/>
                <a:ea typeface="华文细黑" pitchFamily="2" charset="-122"/>
              </a:rPr>
              <a:t>。</a:t>
            </a:r>
            <a:endParaRPr lang="en-US" altLang="zh-CN" b="0" baseline="0" dirty="0" smtClean="0">
              <a:latin typeface="华文细黑" pitchFamily="2" charset="-122"/>
              <a:ea typeface="华文细黑" pitchFamily="2" charset="-122"/>
            </a:endParaRPr>
          </a:p>
          <a:p>
            <a:pPr marL="800100" lvl="1" indent="-342900">
              <a:lnSpc>
                <a:spcPct val="130000"/>
              </a:lnSpc>
              <a:spcBef>
                <a:spcPts val="400"/>
              </a:spcBef>
              <a:buFont typeface="Wingdings" pitchFamily="2" charset="2"/>
              <a:buNone/>
            </a:pPr>
            <a:endParaRPr lang="en-US" altLang="zh-CN" dirty="0" smtClean="0">
              <a:latin typeface="华文细黑" pitchFamily="2" charset="-122"/>
              <a:ea typeface="华文细黑" pitchFamily="2" charset="-122"/>
            </a:endParaRPr>
          </a:p>
          <a:p>
            <a:pPr marL="800100" lvl="1" indent="-342900">
              <a:lnSpc>
                <a:spcPct val="130000"/>
              </a:lnSpc>
              <a:spcBef>
                <a:spcPts val="400"/>
              </a:spcBef>
              <a:buFont typeface="Wingdings" pitchFamily="2" charset="2"/>
              <a:buNone/>
            </a:pPr>
            <a:endParaRPr lang="en-US" altLang="zh-CN" b="0" baseline="0" dirty="0" smtClean="0">
              <a:latin typeface="华文细黑" pitchFamily="2" charset="-122"/>
              <a:ea typeface="华文细黑" pitchFamily="2" charset="-122"/>
            </a:endParaRPr>
          </a:p>
          <a:p>
            <a:pPr marL="800100" lvl="1" indent="-342900">
              <a:lnSpc>
                <a:spcPct val="130000"/>
              </a:lnSpc>
              <a:spcBef>
                <a:spcPts val="400"/>
              </a:spcBef>
              <a:buFont typeface="Wingdings" pitchFamily="2" charset="2"/>
              <a:buNone/>
            </a:pPr>
            <a:endParaRPr lang="en-US" altLang="zh-CN" dirty="0" smtClean="0">
              <a:latin typeface="华文细黑" pitchFamily="2" charset="-122"/>
              <a:ea typeface="华文细黑" pitchFamily="2" charset="-122"/>
            </a:endParaRPr>
          </a:p>
          <a:p>
            <a:pPr marL="800100" lvl="1" indent="-342900">
              <a:lnSpc>
                <a:spcPct val="130000"/>
              </a:lnSpc>
              <a:spcBef>
                <a:spcPts val="400"/>
              </a:spcBef>
              <a:buFont typeface="Wingdings" pitchFamily="2" charset="2"/>
              <a:buNone/>
            </a:pPr>
            <a:endParaRPr lang="zh-CN" altLang="en-US" b="0" baseline="0" dirty="0">
              <a:latin typeface="华文细黑" pitchFamily="2" charset="-122"/>
              <a:ea typeface="华文细黑" pitchFamily="2" charset="-122"/>
            </a:endParaRPr>
          </a:p>
          <a:p>
            <a:pPr marL="342900" indent="-342900">
              <a:lnSpc>
                <a:spcPct val="130000"/>
              </a:lnSpc>
              <a:spcBef>
                <a:spcPts val="400"/>
              </a:spcBef>
              <a:buFont typeface="Wingdings" pitchFamily="2" charset="2"/>
              <a:buChar char="u"/>
            </a:pPr>
            <a:r>
              <a:rPr lang="zh-CN" altLang="en-US" baseline="0" dirty="0">
                <a:latin typeface="华文细黑" pitchFamily="2" charset="-122"/>
                <a:ea typeface="华文细黑" pitchFamily="2" charset="-122"/>
              </a:rPr>
              <a:t>从原生资产角度</a:t>
            </a:r>
            <a:r>
              <a:rPr lang="zh-CN" altLang="en-US" baseline="0" dirty="0" smtClean="0">
                <a:latin typeface="华文细黑" pitchFamily="2" charset="-122"/>
                <a:ea typeface="华文细黑" pitchFamily="2" charset="-122"/>
              </a:rPr>
              <a:t>分类</a:t>
            </a:r>
            <a:endParaRPr lang="en-US" altLang="zh-CN" baseline="0" dirty="0" smtClean="0">
              <a:latin typeface="华文细黑" pitchFamily="2" charset="-122"/>
              <a:ea typeface="华文细黑" pitchFamily="2" charset="-122"/>
            </a:endParaRPr>
          </a:p>
          <a:p>
            <a:pPr marL="342900" indent="-342900">
              <a:lnSpc>
                <a:spcPct val="130000"/>
              </a:lnSpc>
              <a:spcBef>
                <a:spcPts val="400"/>
              </a:spcBef>
              <a:buFont typeface="Wingdings" pitchFamily="2" charset="2"/>
              <a:buChar char="u"/>
            </a:pPr>
            <a:endParaRPr lang="de-DE" altLang="en-US" b="0" baseline="0" dirty="0"/>
          </a:p>
        </p:txBody>
      </p:sp>
      <p:sp>
        <p:nvSpPr>
          <p:cNvPr id="10"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金融衍生品的分类</a:t>
            </a:r>
            <a:endParaRPr lang="en-US" altLang="zh-CN" sz="2400" b="1" dirty="0">
              <a:solidFill>
                <a:schemeClr val="bg1"/>
              </a:solidFill>
            </a:endParaRPr>
          </a:p>
        </p:txBody>
      </p:sp>
      <p:grpSp>
        <p:nvGrpSpPr>
          <p:cNvPr id="22" name="组合 21"/>
          <p:cNvGrpSpPr/>
          <p:nvPr/>
        </p:nvGrpSpPr>
        <p:grpSpPr>
          <a:xfrm>
            <a:off x="3169121" y="2996952"/>
            <a:ext cx="4378226" cy="3613399"/>
            <a:chOff x="381000" y="2996952"/>
            <a:chExt cx="4378226" cy="3613399"/>
          </a:xfrm>
        </p:grpSpPr>
        <p:sp>
          <p:nvSpPr>
            <p:cNvPr id="11" name="Text Box 12"/>
            <p:cNvSpPr txBox="1">
              <a:spLocks noChangeArrowheads="1"/>
            </p:cNvSpPr>
            <p:nvPr/>
          </p:nvSpPr>
          <p:spPr bwMode="auto">
            <a:xfrm>
              <a:off x="2408932" y="2996952"/>
              <a:ext cx="2327275" cy="584775"/>
            </a:xfrm>
            <a:prstGeom prst="rect">
              <a:avLst/>
            </a:prstGeom>
            <a:noFill/>
            <a:ln w="9525">
              <a:noFill/>
              <a:miter lim="800000"/>
              <a:headEnd/>
              <a:tailEnd/>
            </a:ln>
          </p:spPr>
          <p:txBody>
            <a:bodyPr>
              <a:spAutoFit/>
            </a:bodyPr>
            <a:lstStyle/>
            <a:p>
              <a:pPr>
                <a:spcBef>
                  <a:spcPts val="0"/>
                </a:spcBef>
                <a:buFontTx/>
                <a:buNone/>
              </a:pPr>
              <a:r>
                <a:rPr lang="zh-CN" sz="1600" b="0" dirty="0"/>
                <a:t>股票期货、期权</a:t>
              </a:r>
            </a:p>
            <a:p>
              <a:pPr>
                <a:spcBef>
                  <a:spcPts val="0"/>
                </a:spcBef>
                <a:buFontTx/>
                <a:buNone/>
              </a:pPr>
              <a:r>
                <a:rPr lang="zh-CN" sz="1600" b="0" dirty="0"/>
                <a:t>股票指数期货、</a:t>
              </a:r>
              <a:r>
                <a:rPr lang="zh-CN" sz="1600" b="0" dirty="0" smtClean="0"/>
                <a:t>期权</a:t>
              </a:r>
              <a:endParaRPr lang="zh-CN" altLang="zh-CN" sz="1600" b="0" dirty="0"/>
            </a:p>
          </p:txBody>
        </p:sp>
        <p:sp>
          <p:nvSpPr>
            <p:cNvPr id="12" name="Text Box 13"/>
            <p:cNvSpPr txBox="1">
              <a:spLocks noChangeArrowheads="1"/>
            </p:cNvSpPr>
            <p:nvPr/>
          </p:nvSpPr>
          <p:spPr bwMode="auto">
            <a:xfrm>
              <a:off x="2408932" y="3717032"/>
              <a:ext cx="2327275" cy="830997"/>
            </a:xfrm>
            <a:prstGeom prst="rect">
              <a:avLst/>
            </a:prstGeom>
            <a:noFill/>
            <a:ln w="9525">
              <a:noFill/>
              <a:miter lim="800000"/>
              <a:headEnd/>
              <a:tailEnd/>
            </a:ln>
          </p:spPr>
          <p:txBody>
            <a:bodyPr>
              <a:spAutoFit/>
            </a:bodyPr>
            <a:lstStyle/>
            <a:p>
              <a:pPr>
                <a:spcBef>
                  <a:spcPts val="0"/>
                </a:spcBef>
                <a:buFontTx/>
                <a:buNone/>
              </a:pPr>
              <a:r>
                <a:rPr lang="zh-CN" sz="1600" b="0" dirty="0"/>
                <a:t>远期外汇合约</a:t>
              </a:r>
            </a:p>
            <a:p>
              <a:pPr>
                <a:spcBef>
                  <a:spcPts val="0"/>
                </a:spcBef>
                <a:buFontTx/>
                <a:buNone/>
              </a:pPr>
              <a:r>
                <a:rPr lang="zh-CN" sz="1600" b="0" dirty="0"/>
                <a:t>货币期权、期权</a:t>
              </a:r>
            </a:p>
            <a:p>
              <a:pPr>
                <a:spcBef>
                  <a:spcPts val="0"/>
                </a:spcBef>
                <a:buFontTx/>
                <a:buNone/>
              </a:pPr>
              <a:r>
                <a:rPr lang="zh-CN" sz="1600" b="0" dirty="0"/>
                <a:t>货币互换</a:t>
              </a:r>
            </a:p>
          </p:txBody>
        </p:sp>
        <p:sp>
          <p:nvSpPr>
            <p:cNvPr id="13" name="Text Box 14"/>
            <p:cNvSpPr txBox="1">
              <a:spLocks noChangeArrowheads="1"/>
            </p:cNvSpPr>
            <p:nvPr/>
          </p:nvSpPr>
          <p:spPr bwMode="auto">
            <a:xfrm>
              <a:off x="2431951" y="4584030"/>
              <a:ext cx="2327275" cy="830997"/>
            </a:xfrm>
            <a:prstGeom prst="rect">
              <a:avLst/>
            </a:prstGeom>
            <a:noFill/>
            <a:ln w="9525">
              <a:noFill/>
              <a:miter lim="800000"/>
              <a:headEnd/>
              <a:tailEnd/>
            </a:ln>
          </p:spPr>
          <p:txBody>
            <a:bodyPr>
              <a:spAutoFit/>
            </a:bodyPr>
            <a:lstStyle/>
            <a:p>
              <a:pPr>
                <a:spcBef>
                  <a:spcPts val="0"/>
                </a:spcBef>
                <a:buFontTx/>
                <a:buNone/>
              </a:pPr>
              <a:r>
                <a:rPr lang="zh-CN" sz="1600" b="0" dirty="0"/>
                <a:t>利率协议</a:t>
              </a:r>
            </a:p>
            <a:p>
              <a:pPr>
                <a:spcBef>
                  <a:spcPts val="0"/>
                </a:spcBef>
                <a:buFontTx/>
                <a:buNone/>
              </a:pPr>
              <a:r>
                <a:rPr lang="zh-CN" sz="1600" b="0" dirty="0"/>
                <a:t>利率期货、期权</a:t>
              </a:r>
            </a:p>
            <a:p>
              <a:pPr>
                <a:spcBef>
                  <a:spcPts val="0"/>
                </a:spcBef>
                <a:buFontTx/>
                <a:buNone/>
              </a:pPr>
              <a:r>
                <a:rPr lang="zh-CN" sz="1600" b="0" dirty="0"/>
                <a:t>利率互换</a:t>
              </a:r>
            </a:p>
          </p:txBody>
        </p:sp>
        <p:sp>
          <p:nvSpPr>
            <p:cNvPr id="14" name="Text Box 15"/>
            <p:cNvSpPr txBox="1">
              <a:spLocks noChangeArrowheads="1"/>
            </p:cNvSpPr>
            <p:nvPr/>
          </p:nvSpPr>
          <p:spPr bwMode="auto">
            <a:xfrm>
              <a:off x="2431951" y="5406315"/>
              <a:ext cx="2327275" cy="830997"/>
            </a:xfrm>
            <a:prstGeom prst="rect">
              <a:avLst/>
            </a:prstGeom>
            <a:noFill/>
            <a:ln w="9525">
              <a:noFill/>
              <a:miter lim="800000"/>
              <a:headEnd/>
              <a:tailEnd/>
            </a:ln>
          </p:spPr>
          <p:txBody>
            <a:bodyPr>
              <a:spAutoFit/>
            </a:bodyPr>
            <a:lstStyle/>
            <a:p>
              <a:pPr>
                <a:spcBef>
                  <a:spcPts val="0"/>
                </a:spcBef>
                <a:buFontTx/>
                <a:buNone/>
              </a:pPr>
              <a:r>
                <a:rPr lang="zh-CN" sz="1600" b="0" dirty="0"/>
                <a:t>信用互换</a:t>
              </a:r>
            </a:p>
            <a:p>
              <a:pPr>
                <a:spcBef>
                  <a:spcPts val="0"/>
                </a:spcBef>
                <a:buFontTx/>
                <a:buNone/>
              </a:pPr>
              <a:r>
                <a:rPr lang="zh-CN" sz="1600" b="0" dirty="0"/>
                <a:t>信用联接票据</a:t>
              </a:r>
            </a:p>
            <a:p>
              <a:pPr>
                <a:spcBef>
                  <a:spcPts val="0"/>
                </a:spcBef>
                <a:buFontTx/>
                <a:buNone/>
              </a:pPr>
              <a:r>
                <a:rPr lang="zh-CN" sz="1600" b="0" dirty="0"/>
                <a:t>其他</a:t>
              </a:r>
            </a:p>
          </p:txBody>
        </p:sp>
        <p:grpSp>
          <p:nvGrpSpPr>
            <p:cNvPr id="15" name="Group 8"/>
            <p:cNvGrpSpPr>
              <a:grpSpLocks/>
            </p:cNvGrpSpPr>
            <p:nvPr/>
          </p:nvGrpSpPr>
          <p:grpSpPr bwMode="auto">
            <a:xfrm>
              <a:off x="381000" y="3082925"/>
              <a:ext cx="2895600" cy="3527426"/>
              <a:chOff x="0" y="0"/>
              <a:chExt cx="1824" cy="2222"/>
            </a:xfrm>
          </p:grpSpPr>
          <p:sp>
            <p:nvSpPr>
              <p:cNvPr id="16" name="AutoShape 17"/>
              <p:cNvSpPr>
                <a:spLocks/>
              </p:cNvSpPr>
              <p:nvPr/>
            </p:nvSpPr>
            <p:spPr bwMode="auto">
              <a:xfrm>
                <a:off x="0" y="84"/>
                <a:ext cx="84" cy="2012"/>
              </a:xfrm>
              <a:prstGeom prst="leftBrace">
                <a:avLst>
                  <a:gd name="adj1" fmla="val 199603"/>
                  <a:gd name="adj2" fmla="val 50000"/>
                </a:avLst>
              </a:prstGeom>
              <a:noFill/>
              <a:ln w="9525" cmpd="sng">
                <a:solidFill>
                  <a:schemeClr val="tx1"/>
                </a:solidFill>
                <a:round/>
                <a:headEnd/>
                <a:tailEnd/>
              </a:ln>
            </p:spPr>
            <p:txBody>
              <a:bodyPr wrap="none" anchor="ctr"/>
              <a:lstStyle/>
              <a:p>
                <a:pPr>
                  <a:buFontTx/>
                  <a:buNone/>
                </a:pPr>
                <a:endParaRPr lang="zh-CN" altLang="zh-CN" sz="1600"/>
              </a:p>
            </p:txBody>
          </p:sp>
          <p:sp>
            <p:nvSpPr>
              <p:cNvPr id="17" name="Text Box 18"/>
              <p:cNvSpPr txBox="1">
                <a:spLocks noChangeArrowheads="1"/>
              </p:cNvSpPr>
              <p:nvPr/>
            </p:nvSpPr>
            <p:spPr bwMode="auto">
              <a:xfrm>
                <a:off x="209" y="0"/>
                <a:ext cx="1257" cy="252"/>
              </a:xfrm>
              <a:prstGeom prst="rect">
                <a:avLst/>
              </a:prstGeom>
              <a:noFill/>
              <a:ln w="9525">
                <a:noFill/>
                <a:miter lim="800000"/>
                <a:headEnd/>
                <a:tailEnd/>
              </a:ln>
            </p:spPr>
            <p:txBody>
              <a:bodyPr>
                <a:spAutoFit/>
              </a:bodyPr>
              <a:lstStyle/>
              <a:p>
                <a:pPr>
                  <a:spcBef>
                    <a:spcPct val="50000"/>
                  </a:spcBef>
                  <a:buFontTx/>
                  <a:buNone/>
                </a:pPr>
                <a:r>
                  <a:rPr lang="zh-CN" b="0" baseline="0" dirty="0">
                    <a:latin typeface="微软雅黑" pitchFamily="34" charset="-122"/>
                  </a:rPr>
                  <a:t>股权类衍生品</a:t>
                </a:r>
              </a:p>
            </p:txBody>
          </p:sp>
          <p:sp>
            <p:nvSpPr>
              <p:cNvPr id="18" name="Text Box 19"/>
              <p:cNvSpPr txBox="1">
                <a:spLocks noChangeArrowheads="1"/>
              </p:cNvSpPr>
              <p:nvPr/>
            </p:nvSpPr>
            <p:spPr bwMode="auto">
              <a:xfrm>
                <a:off x="192" y="545"/>
                <a:ext cx="1257" cy="252"/>
              </a:xfrm>
              <a:prstGeom prst="rect">
                <a:avLst/>
              </a:prstGeom>
              <a:noFill/>
              <a:ln w="9525">
                <a:noFill/>
                <a:miter lim="800000"/>
                <a:headEnd/>
                <a:tailEnd/>
              </a:ln>
            </p:spPr>
            <p:txBody>
              <a:bodyPr>
                <a:spAutoFit/>
              </a:bodyPr>
              <a:lstStyle/>
              <a:p>
                <a:pPr>
                  <a:spcBef>
                    <a:spcPct val="50000"/>
                  </a:spcBef>
                  <a:buFontTx/>
                  <a:buNone/>
                </a:pPr>
                <a:r>
                  <a:rPr lang="zh-CN" b="0" baseline="0">
                    <a:latin typeface="微软雅黑" pitchFamily="34" charset="-122"/>
                  </a:rPr>
                  <a:t>货币衍生品</a:t>
                </a:r>
              </a:p>
            </p:txBody>
          </p:sp>
          <p:sp>
            <p:nvSpPr>
              <p:cNvPr id="19" name="Text Box 20"/>
              <p:cNvSpPr txBox="1">
                <a:spLocks noChangeArrowheads="1"/>
              </p:cNvSpPr>
              <p:nvPr/>
            </p:nvSpPr>
            <p:spPr bwMode="auto">
              <a:xfrm>
                <a:off x="192" y="1048"/>
                <a:ext cx="1257" cy="252"/>
              </a:xfrm>
              <a:prstGeom prst="rect">
                <a:avLst/>
              </a:prstGeom>
              <a:noFill/>
              <a:ln w="9525">
                <a:noFill/>
                <a:miter lim="800000"/>
                <a:headEnd/>
                <a:tailEnd/>
              </a:ln>
            </p:spPr>
            <p:txBody>
              <a:bodyPr>
                <a:spAutoFit/>
              </a:bodyPr>
              <a:lstStyle/>
              <a:p>
                <a:pPr>
                  <a:spcBef>
                    <a:spcPct val="50000"/>
                  </a:spcBef>
                  <a:buFontTx/>
                  <a:buNone/>
                </a:pPr>
                <a:r>
                  <a:rPr lang="zh-CN" b="0" baseline="0">
                    <a:latin typeface="微软雅黑" pitchFamily="34" charset="-122"/>
                  </a:rPr>
                  <a:t>利率衍生品</a:t>
                </a:r>
              </a:p>
            </p:txBody>
          </p:sp>
          <p:sp>
            <p:nvSpPr>
              <p:cNvPr id="20" name="Text Box 21"/>
              <p:cNvSpPr txBox="1">
                <a:spLocks noChangeArrowheads="1"/>
              </p:cNvSpPr>
              <p:nvPr/>
            </p:nvSpPr>
            <p:spPr bwMode="auto">
              <a:xfrm>
                <a:off x="192" y="1551"/>
                <a:ext cx="1257" cy="252"/>
              </a:xfrm>
              <a:prstGeom prst="rect">
                <a:avLst/>
              </a:prstGeom>
              <a:noFill/>
              <a:ln w="9525">
                <a:noFill/>
                <a:miter lim="800000"/>
                <a:headEnd/>
                <a:tailEnd/>
              </a:ln>
            </p:spPr>
            <p:txBody>
              <a:bodyPr>
                <a:spAutoFit/>
              </a:bodyPr>
              <a:lstStyle/>
              <a:p>
                <a:pPr>
                  <a:spcBef>
                    <a:spcPct val="50000"/>
                  </a:spcBef>
                  <a:buFontTx/>
                  <a:buNone/>
                </a:pPr>
                <a:r>
                  <a:rPr lang="zh-CN" b="0" baseline="0">
                    <a:latin typeface="微软雅黑" pitchFamily="34" charset="-122"/>
                  </a:rPr>
                  <a:t>信用衍生品</a:t>
                </a:r>
              </a:p>
            </p:txBody>
          </p:sp>
          <p:sp>
            <p:nvSpPr>
              <p:cNvPr id="21" name="Text Box 22"/>
              <p:cNvSpPr txBox="1">
                <a:spLocks noChangeArrowheads="1"/>
              </p:cNvSpPr>
              <p:nvPr/>
            </p:nvSpPr>
            <p:spPr bwMode="auto">
              <a:xfrm>
                <a:off x="192" y="1970"/>
                <a:ext cx="1632" cy="252"/>
              </a:xfrm>
              <a:prstGeom prst="rect">
                <a:avLst/>
              </a:prstGeom>
              <a:noFill/>
              <a:ln w="9525">
                <a:noFill/>
                <a:miter lim="800000"/>
                <a:headEnd/>
                <a:tailEnd/>
              </a:ln>
            </p:spPr>
            <p:txBody>
              <a:bodyPr>
                <a:spAutoFit/>
              </a:bodyPr>
              <a:lstStyle/>
              <a:p>
                <a:pPr>
                  <a:spcBef>
                    <a:spcPct val="50000"/>
                  </a:spcBef>
                  <a:buFontTx/>
                  <a:buNone/>
                </a:pPr>
                <a:r>
                  <a:rPr lang="zh-CN" altLang="en-US" b="0" baseline="0">
                    <a:latin typeface="微软雅黑" pitchFamily="34" charset="-122"/>
                  </a:rPr>
                  <a:t>其他衍生品</a:t>
                </a:r>
                <a:endParaRPr lang="en-US" b="0" baseline="0">
                  <a:latin typeface="微软雅黑" pitchFamily="34" charset="-122"/>
                </a:endParaRPr>
              </a:p>
            </p:txBody>
          </p:sp>
        </p:grpSp>
      </p:grpSp>
      <p:sp>
        <p:nvSpPr>
          <p:cNvPr id="4" name="TextBox 3">
            <a:hlinkClick r:id="rId3" action="ppaction://hlinksldjump"/>
          </p:cNvPr>
          <p:cNvSpPr txBox="1"/>
          <p:nvPr/>
        </p:nvSpPr>
        <p:spPr>
          <a:xfrm>
            <a:off x="6648722" y="6330806"/>
            <a:ext cx="2315766" cy="338554"/>
          </a:xfrm>
          <a:prstGeom prst="rect">
            <a:avLst/>
          </a:prstGeom>
          <a:noFill/>
        </p:spPr>
        <p:txBody>
          <a:bodyPr wrap="square" rtlCol="0">
            <a:spAutoFit/>
          </a:bodyPr>
          <a:lstStyle/>
          <a:p>
            <a:r>
              <a:rPr lang="zh-CN" altLang="en-US" sz="1600" dirty="0" smtClean="0">
                <a:solidFill>
                  <a:schemeClr val="accent1"/>
                </a:solidFill>
              </a:rPr>
              <a:t>我国金融市场及其产品</a:t>
            </a:r>
            <a:endParaRPr lang="zh-CN" altLang="en-US" sz="1600"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什么是期货</a:t>
            </a:r>
            <a:endParaRPr lang="en-US" altLang="zh-CN" sz="2400" b="1" dirty="0">
              <a:solidFill>
                <a:schemeClr val="bg1"/>
              </a:solidFill>
            </a:endParaRPr>
          </a:p>
        </p:txBody>
      </p:sp>
      <p:sp>
        <p:nvSpPr>
          <p:cNvPr id="3" name="Rectangle 3"/>
          <p:cNvSpPr txBox="1">
            <a:spLocks noChangeArrowheads="1"/>
          </p:cNvSpPr>
          <p:nvPr/>
        </p:nvSpPr>
        <p:spPr bwMode="auto">
          <a:xfrm>
            <a:off x="179512" y="1932856"/>
            <a:ext cx="3634680"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1" fontAlgn="base" latinLnBrk="0" hangingPunct="1">
              <a:lnSpc>
                <a:spcPct val="150000"/>
              </a:lnSpc>
              <a:spcBef>
                <a:spcPct val="20000"/>
              </a:spcBef>
              <a:spcAft>
                <a:spcPct val="0"/>
              </a:spcAft>
              <a:buClr>
                <a:schemeClr val="tx1"/>
              </a:buClr>
              <a:buSzTx/>
              <a:buFontTx/>
              <a:buNone/>
              <a:tabLst/>
              <a:defRPr/>
            </a:pP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微软雅黑" pitchFamily="34" charset="-122"/>
                <a:cs typeface="+mn-cs"/>
              </a:rPr>
              <a:t>    期货是期货合约的简称，是由期货交易所统一制定、规定在将来某一特定的时间和地点交割一定数量标的物的</a:t>
            </a:r>
            <a:r>
              <a:rPr kumimoji="0" lang="zh-CN" altLang="en-US" sz="2400" b="0" i="0" strike="noStrike" kern="0" cap="none" spc="0" normalizeH="0" baseline="0" noProof="0" dirty="0" smtClean="0">
                <a:ln>
                  <a:noFill/>
                </a:ln>
                <a:solidFill>
                  <a:schemeClr val="tx1"/>
                </a:solidFill>
                <a:effectLst/>
                <a:uLnTx/>
                <a:uFillTx/>
                <a:latin typeface="楷体_GB2312" pitchFamily="49" charset="-122"/>
                <a:ea typeface="微软雅黑" pitchFamily="34" charset="-122"/>
                <a:cs typeface="+mn-cs"/>
              </a:rPr>
              <a:t>合约</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微软雅黑" pitchFamily="34" charset="-122"/>
                <a:cs typeface="+mn-cs"/>
              </a:rPr>
              <a:t>。</a:t>
            </a:r>
          </a:p>
        </p:txBody>
      </p:sp>
      <p:sp>
        <p:nvSpPr>
          <p:cNvPr id="5" name="Text Box 8"/>
          <p:cNvSpPr txBox="1">
            <a:spLocks noChangeArrowheads="1"/>
          </p:cNvSpPr>
          <p:nvPr/>
        </p:nvSpPr>
        <p:spPr bwMode="auto">
          <a:xfrm>
            <a:off x="0" y="5290592"/>
            <a:ext cx="9144000" cy="553998"/>
          </a:xfrm>
          <a:prstGeom prst="rect">
            <a:avLst/>
          </a:prstGeom>
          <a:noFill/>
          <a:ln w="9525" algn="ctr">
            <a:noFill/>
            <a:miter lim="800000"/>
            <a:headEnd/>
            <a:tailEnd/>
          </a:ln>
        </p:spPr>
        <p:txBody>
          <a:bodyPr wrap="square">
            <a:spAutoFit/>
          </a:bodyPr>
          <a:lstStyle/>
          <a:p>
            <a:pPr algn="ctr" eaLnBrk="1" hangingPunct="1">
              <a:lnSpc>
                <a:spcPct val="150000"/>
              </a:lnSpc>
              <a:spcBef>
                <a:spcPct val="50000"/>
              </a:spcBef>
              <a:buFontTx/>
              <a:buNone/>
            </a:pPr>
            <a:r>
              <a:rPr lang="zh-CN" altLang="en-US" dirty="0">
                <a:latin typeface="楷体_GB2312" pitchFamily="49" charset="-122"/>
              </a:rPr>
              <a:t>从某种意义上来说，期货是未来的东西，是一种可以买卖的标准化了的合约。</a:t>
            </a:r>
          </a:p>
        </p:txBody>
      </p:sp>
      <p:pic>
        <p:nvPicPr>
          <p:cNvPr id="6" name="Picture 10"/>
          <p:cNvPicPr>
            <a:picLocks noChangeAspect="1" noChangeArrowheads="1"/>
          </p:cNvPicPr>
          <p:nvPr/>
        </p:nvPicPr>
        <p:blipFill>
          <a:blip r:embed="rId3" cstate="print"/>
          <a:srcRect/>
          <a:stretch>
            <a:fillRect/>
          </a:stretch>
        </p:blipFill>
        <p:spPr bwMode="auto">
          <a:xfrm>
            <a:off x="3886200" y="1556792"/>
            <a:ext cx="4953000" cy="35242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6"/>
          <p:cNvSpPr>
            <a:spLocks noChangeArrowheads="1"/>
          </p:cNvSpPr>
          <p:nvPr/>
        </p:nvSpPr>
        <p:spPr bwMode="auto">
          <a:xfrm>
            <a:off x="5562600" y="2833712"/>
            <a:ext cx="2754313" cy="3316288"/>
          </a:xfrm>
          <a:prstGeom prst="roundRect">
            <a:avLst>
              <a:gd name="adj" fmla="val 16667"/>
            </a:avLst>
          </a:prstGeom>
          <a:noFill/>
          <a:ln w="38100">
            <a:solidFill>
              <a:srgbClr val="666699"/>
            </a:solidFill>
            <a:round/>
            <a:headEnd/>
            <a:tailEnd/>
          </a:ln>
        </p:spPr>
        <p:txBody>
          <a:bodyPr wrap="none" anchor="ctr"/>
          <a:lstStyle/>
          <a:p>
            <a:pPr algn="ctr">
              <a:lnSpc>
                <a:spcPct val="100000"/>
              </a:lnSpc>
              <a:spcBef>
                <a:spcPct val="0"/>
              </a:spcBef>
              <a:buFontTx/>
              <a:buNone/>
            </a:pPr>
            <a:endParaRPr lang="zh-CN" altLang="zh-CN" sz="1800">
              <a:latin typeface="楷体_GB2312" pitchFamily="49" charset="-122"/>
            </a:endParaRPr>
          </a:p>
        </p:txBody>
      </p:sp>
      <p:sp>
        <p:nvSpPr>
          <p:cNvPr id="4" name="AutoShape 37"/>
          <p:cNvSpPr>
            <a:spLocks noChangeArrowheads="1"/>
          </p:cNvSpPr>
          <p:nvPr/>
        </p:nvSpPr>
        <p:spPr bwMode="auto">
          <a:xfrm>
            <a:off x="755650" y="2833712"/>
            <a:ext cx="2673350" cy="3316288"/>
          </a:xfrm>
          <a:prstGeom prst="roundRect">
            <a:avLst>
              <a:gd name="adj" fmla="val 16667"/>
            </a:avLst>
          </a:prstGeom>
          <a:noFill/>
          <a:ln w="38100">
            <a:solidFill>
              <a:srgbClr val="666699"/>
            </a:solidFill>
            <a:round/>
            <a:headEnd/>
            <a:tailEnd/>
          </a:ln>
        </p:spPr>
        <p:txBody>
          <a:bodyPr wrap="none" anchor="ctr"/>
          <a:lstStyle/>
          <a:p>
            <a:pPr algn="ctr">
              <a:lnSpc>
                <a:spcPct val="100000"/>
              </a:lnSpc>
              <a:spcBef>
                <a:spcPct val="0"/>
              </a:spcBef>
              <a:buFontTx/>
              <a:buNone/>
            </a:pPr>
            <a:endParaRPr lang="zh-CN" altLang="zh-CN" sz="1800">
              <a:latin typeface="楷体_GB2312" pitchFamily="49" charset="-122"/>
            </a:endParaRPr>
          </a:p>
        </p:txBody>
      </p:sp>
      <p:sp>
        <p:nvSpPr>
          <p:cNvPr id="5" name="Text Box 38"/>
          <p:cNvSpPr txBox="1">
            <a:spLocks noChangeArrowheads="1"/>
          </p:cNvSpPr>
          <p:nvPr/>
        </p:nvSpPr>
        <p:spPr bwMode="auto">
          <a:xfrm>
            <a:off x="827088" y="3033737"/>
            <a:ext cx="2665412" cy="3323987"/>
          </a:xfrm>
          <a:prstGeom prst="rect">
            <a:avLst/>
          </a:prstGeom>
          <a:noFill/>
          <a:ln w="9525">
            <a:noFill/>
            <a:miter lim="800000"/>
            <a:headEnd/>
            <a:tailEnd/>
          </a:ln>
        </p:spPr>
        <p:txBody>
          <a:bodyPr>
            <a:spAutoFit/>
          </a:bodyPr>
          <a:lstStyle/>
          <a:p>
            <a:pPr>
              <a:lnSpc>
                <a:spcPct val="100000"/>
              </a:lnSpc>
              <a:spcBef>
                <a:spcPct val="0"/>
              </a:spcBef>
              <a:buFontTx/>
              <a:buNone/>
            </a:pPr>
            <a:r>
              <a:rPr lang="zh-CN" altLang="en-US" sz="2400" b="1" dirty="0">
                <a:latin typeface="楷体_GB2312" pitchFamily="49" charset="-122"/>
              </a:rPr>
              <a:t>金融期货：</a:t>
            </a:r>
          </a:p>
          <a:p>
            <a:pPr>
              <a:lnSpc>
                <a:spcPct val="100000"/>
              </a:lnSpc>
              <a:spcBef>
                <a:spcPct val="0"/>
              </a:spcBef>
              <a:buFontTx/>
              <a:buNone/>
            </a:pPr>
            <a:r>
              <a:rPr lang="zh-CN" altLang="en-US" sz="2400" b="1" dirty="0" smtClean="0">
                <a:latin typeface="楷体_GB2312" pitchFamily="49" charset="-122"/>
              </a:rPr>
              <a:t>标</a:t>
            </a:r>
            <a:r>
              <a:rPr lang="zh-CN" altLang="en-US" sz="2400" b="1" dirty="0">
                <a:latin typeface="楷体_GB2312" pitchFamily="49" charset="-122"/>
              </a:rPr>
              <a:t>的：金融工具</a:t>
            </a:r>
            <a:r>
              <a:rPr lang="en-US" altLang="zh-CN" sz="2400" b="1" dirty="0">
                <a:latin typeface="楷体_GB2312" pitchFamily="49" charset="-122"/>
              </a:rPr>
              <a:t>(</a:t>
            </a:r>
            <a:r>
              <a:rPr lang="zh-CN" altLang="en-US" sz="2400" b="1" dirty="0">
                <a:latin typeface="楷体_GB2312" pitchFamily="49" charset="-122"/>
              </a:rPr>
              <a:t>产品</a:t>
            </a:r>
            <a:r>
              <a:rPr lang="en-US" altLang="zh-CN" sz="2400" b="1" dirty="0">
                <a:latin typeface="楷体_GB2312" pitchFamily="49" charset="-122"/>
              </a:rPr>
              <a:t>)</a:t>
            </a:r>
          </a:p>
          <a:p>
            <a:pPr>
              <a:lnSpc>
                <a:spcPct val="100000"/>
              </a:lnSpc>
              <a:spcBef>
                <a:spcPct val="0"/>
              </a:spcBef>
              <a:buFontTx/>
              <a:buNone/>
            </a:pPr>
            <a:r>
              <a:rPr lang="zh-CN" altLang="en-US" sz="2400" b="1" dirty="0" smtClean="0">
                <a:latin typeface="楷体_GB2312" pitchFamily="49" charset="-122"/>
              </a:rPr>
              <a:t>    </a:t>
            </a:r>
            <a:endParaRPr lang="en-US" altLang="zh-CN" sz="2400" b="1" dirty="0" smtClean="0">
              <a:latin typeface="楷体_GB2312" pitchFamily="49" charset="-122"/>
            </a:endParaRPr>
          </a:p>
          <a:p>
            <a:pPr>
              <a:lnSpc>
                <a:spcPct val="100000"/>
              </a:lnSpc>
              <a:spcBef>
                <a:spcPct val="0"/>
              </a:spcBef>
              <a:buFontTx/>
              <a:buNone/>
            </a:pPr>
            <a:r>
              <a:rPr lang="en-US" altLang="zh-CN" sz="2400" b="1" dirty="0" smtClean="0">
                <a:latin typeface="楷体_GB2312" pitchFamily="49" charset="-122"/>
              </a:rPr>
              <a:t>    </a:t>
            </a:r>
            <a:r>
              <a:rPr lang="zh-CN" altLang="en-US" sz="2400" b="1" dirty="0" smtClean="0">
                <a:latin typeface="楷体_GB2312" pitchFamily="49" charset="-122"/>
              </a:rPr>
              <a:t>股指</a:t>
            </a:r>
            <a:r>
              <a:rPr lang="zh-CN" altLang="en-US" sz="2400" b="1" dirty="0">
                <a:latin typeface="楷体_GB2312" pitchFamily="49" charset="-122"/>
              </a:rPr>
              <a:t>期货</a:t>
            </a:r>
          </a:p>
          <a:p>
            <a:pPr>
              <a:lnSpc>
                <a:spcPct val="100000"/>
              </a:lnSpc>
              <a:spcBef>
                <a:spcPct val="0"/>
              </a:spcBef>
              <a:buFontTx/>
              <a:buNone/>
            </a:pPr>
            <a:r>
              <a:rPr lang="zh-CN" altLang="en-US" sz="2400" b="1" dirty="0">
                <a:latin typeface="楷体_GB2312" pitchFamily="49" charset="-122"/>
              </a:rPr>
              <a:t>    外汇期货</a:t>
            </a:r>
          </a:p>
          <a:p>
            <a:pPr>
              <a:lnSpc>
                <a:spcPct val="100000"/>
              </a:lnSpc>
              <a:spcBef>
                <a:spcPct val="0"/>
              </a:spcBef>
              <a:buFontTx/>
              <a:buNone/>
            </a:pPr>
            <a:r>
              <a:rPr lang="zh-CN" altLang="en-US" sz="2400" b="1" dirty="0">
                <a:latin typeface="楷体_GB2312" pitchFamily="49" charset="-122"/>
              </a:rPr>
              <a:t>    利率期货</a:t>
            </a:r>
          </a:p>
          <a:p>
            <a:pPr>
              <a:lnSpc>
                <a:spcPct val="100000"/>
              </a:lnSpc>
              <a:spcBef>
                <a:spcPct val="0"/>
              </a:spcBef>
              <a:buFontTx/>
              <a:buNone/>
            </a:pPr>
            <a:r>
              <a:rPr lang="zh-CN" altLang="en-US" sz="2400" b="1" dirty="0">
                <a:latin typeface="楷体_GB2312" pitchFamily="49" charset="-122"/>
              </a:rPr>
              <a:t>    股票</a:t>
            </a:r>
            <a:r>
              <a:rPr lang="zh-CN" altLang="en-US" sz="2400" b="1" dirty="0" smtClean="0">
                <a:latin typeface="楷体_GB2312" pitchFamily="49" charset="-122"/>
              </a:rPr>
              <a:t>期货</a:t>
            </a:r>
            <a:r>
              <a:rPr lang="zh-CN" altLang="en-US" sz="1800" b="1" dirty="0" smtClean="0">
                <a:latin typeface="楷体_GB2312" pitchFamily="49" charset="-122"/>
              </a:rPr>
              <a:t>   </a:t>
            </a:r>
            <a:endParaRPr lang="zh-CN" altLang="en-US" sz="1800" b="1" dirty="0">
              <a:latin typeface="楷体_GB2312" pitchFamily="49" charset="-122"/>
            </a:endParaRPr>
          </a:p>
          <a:p>
            <a:pPr>
              <a:lnSpc>
                <a:spcPct val="100000"/>
              </a:lnSpc>
              <a:spcBef>
                <a:spcPct val="0"/>
              </a:spcBef>
              <a:buFontTx/>
              <a:buNone/>
            </a:pPr>
            <a:r>
              <a:rPr lang="zh-CN" altLang="en-US" sz="1800" b="1" dirty="0">
                <a:latin typeface="楷体_GB2312" pitchFamily="49" charset="-122"/>
              </a:rPr>
              <a:t> </a:t>
            </a:r>
          </a:p>
        </p:txBody>
      </p:sp>
      <p:sp>
        <p:nvSpPr>
          <p:cNvPr id="6" name="Freeform 39"/>
          <p:cNvSpPr>
            <a:spLocks/>
          </p:cNvSpPr>
          <p:nvPr/>
        </p:nvSpPr>
        <p:spPr bwMode="gray">
          <a:xfrm>
            <a:off x="3222625" y="2620987"/>
            <a:ext cx="903288"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467CE8"/>
              </a:gs>
              <a:gs pos="100000">
                <a:srgbClr val="89ACF0"/>
              </a:gs>
            </a:gsLst>
            <a:lin ang="0" scaled="1"/>
          </a:gradFill>
          <a:ln w="0">
            <a:noFill/>
            <a:round/>
            <a:headEnd/>
            <a:tailEnd/>
          </a:ln>
        </p:spPr>
        <p:txBody>
          <a:bodyPr/>
          <a:lstStyle/>
          <a:p>
            <a:endParaRPr lang="zh-CN" altLang="en-US"/>
          </a:p>
        </p:txBody>
      </p:sp>
      <p:sp>
        <p:nvSpPr>
          <p:cNvPr id="7" name="Freeform 41"/>
          <p:cNvSpPr>
            <a:spLocks/>
          </p:cNvSpPr>
          <p:nvPr/>
        </p:nvSpPr>
        <p:spPr bwMode="gray">
          <a:xfrm flipH="1">
            <a:off x="4875213" y="2671787"/>
            <a:ext cx="903287"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28BFEE"/>
              </a:gs>
              <a:gs pos="100000">
                <a:srgbClr val="BBEBFA"/>
              </a:gs>
            </a:gsLst>
            <a:lin ang="0" scaled="1"/>
          </a:gradFill>
          <a:ln w="0">
            <a:noFill/>
            <a:round/>
            <a:headEnd/>
            <a:tailEnd/>
          </a:ln>
        </p:spPr>
        <p:txBody>
          <a:bodyPr/>
          <a:lstStyle/>
          <a:p>
            <a:endParaRPr lang="zh-CN" altLang="en-US"/>
          </a:p>
        </p:txBody>
      </p:sp>
      <p:grpSp>
        <p:nvGrpSpPr>
          <p:cNvPr id="8" name="Group 42"/>
          <p:cNvGrpSpPr>
            <a:grpSpLocks/>
          </p:cNvGrpSpPr>
          <p:nvPr/>
        </p:nvGrpSpPr>
        <p:grpSpPr bwMode="auto">
          <a:xfrm>
            <a:off x="2994025" y="1209700"/>
            <a:ext cx="3044825" cy="1676400"/>
            <a:chOff x="1997" y="1314"/>
            <a:chExt cx="1889" cy="1009"/>
          </a:xfrm>
        </p:grpSpPr>
        <p:grpSp>
          <p:nvGrpSpPr>
            <p:cNvPr id="9" name="Group 43"/>
            <p:cNvGrpSpPr>
              <a:grpSpLocks/>
            </p:cNvGrpSpPr>
            <p:nvPr/>
          </p:nvGrpSpPr>
          <p:grpSpPr bwMode="auto">
            <a:xfrm>
              <a:off x="1997" y="1404"/>
              <a:ext cx="1889" cy="919"/>
              <a:chOff x="1973" y="1027"/>
              <a:chExt cx="1926" cy="937"/>
            </a:xfrm>
          </p:grpSpPr>
          <p:sp>
            <p:nvSpPr>
              <p:cNvPr id="14" name="Oval 44"/>
              <p:cNvSpPr>
                <a:spLocks noChangeArrowheads="1"/>
              </p:cNvSpPr>
              <p:nvPr/>
            </p:nvSpPr>
            <p:spPr bwMode="gray">
              <a:xfrm>
                <a:off x="1994" y="1057"/>
                <a:ext cx="1905" cy="907"/>
              </a:xfrm>
              <a:prstGeom prst="ellipse">
                <a:avLst/>
              </a:prstGeom>
              <a:gradFill rotWithShape="1">
                <a:gsLst>
                  <a:gs pos="0">
                    <a:srgbClr val="28BFEE"/>
                  </a:gs>
                  <a:gs pos="100000">
                    <a:srgbClr val="135D74"/>
                  </a:gs>
                </a:gsLst>
                <a:lin ang="2700000" scaled="1"/>
              </a:gradFill>
              <a:ln w="9525">
                <a:noFill/>
                <a:round/>
                <a:headEnd/>
                <a:tailEnd/>
              </a:ln>
            </p:spPr>
            <p:txBody>
              <a:bodyPr wrap="none" anchor="ctr"/>
              <a:lstStyle/>
              <a:p>
                <a:pPr eaLnBrk="1" hangingPunct="1">
                  <a:lnSpc>
                    <a:spcPct val="100000"/>
                  </a:lnSpc>
                  <a:spcBef>
                    <a:spcPct val="0"/>
                  </a:spcBef>
                  <a:buFontTx/>
                  <a:buNone/>
                </a:pPr>
                <a:endParaRPr lang="zh-CN" altLang="en-US" sz="1800">
                  <a:latin typeface="楷体_GB2312" pitchFamily="49" charset="-122"/>
                </a:endParaRPr>
              </a:p>
            </p:txBody>
          </p:sp>
          <p:sp>
            <p:nvSpPr>
              <p:cNvPr id="15" name="Oval 45"/>
              <p:cNvSpPr>
                <a:spLocks noChangeArrowheads="1"/>
              </p:cNvSpPr>
              <p:nvPr/>
            </p:nvSpPr>
            <p:spPr bwMode="gray">
              <a:xfrm>
                <a:off x="1973" y="1027"/>
                <a:ext cx="1905" cy="907"/>
              </a:xfrm>
              <a:prstGeom prst="ellipse">
                <a:avLst/>
              </a:prstGeom>
              <a:gradFill rotWithShape="1">
                <a:gsLst>
                  <a:gs pos="0">
                    <a:srgbClr val="A0E3F7"/>
                  </a:gs>
                  <a:gs pos="100000">
                    <a:srgbClr val="28BFEE"/>
                  </a:gs>
                </a:gsLst>
                <a:lin ang="2700000" scaled="1"/>
              </a:gradFill>
              <a:ln w="9525">
                <a:noFill/>
                <a:round/>
                <a:headEnd/>
                <a:tailEnd/>
              </a:ln>
            </p:spPr>
            <p:txBody>
              <a:bodyPr wrap="none" anchor="ctr"/>
              <a:lstStyle/>
              <a:p>
                <a:pPr eaLnBrk="1" hangingPunct="1">
                  <a:lnSpc>
                    <a:spcPct val="100000"/>
                  </a:lnSpc>
                  <a:spcBef>
                    <a:spcPct val="0"/>
                  </a:spcBef>
                  <a:buFontTx/>
                  <a:buNone/>
                </a:pPr>
                <a:endParaRPr lang="zh-CN" altLang="en-US" sz="1800">
                  <a:latin typeface="楷体_GB2312" pitchFamily="49" charset="-122"/>
                </a:endParaRPr>
              </a:p>
            </p:txBody>
          </p:sp>
        </p:grpSp>
        <p:sp>
          <p:nvSpPr>
            <p:cNvPr id="10" name="Oval 46"/>
            <p:cNvSpPr>
              <a:spLocks noChangeArrowheads="1"/>
            </p:cNvSpPr>
            <p:nvPr/>
          </p:nvSpPr>
          <p:spPr bwMode="gray">
            <a:xfrm>
              <a:off x="2086" y="1314"/>
              <a:ext cx="1691" cy="845"/>
            </a:xfrm>
            <a:prstGeom prst="ellipse">
              <a:avLst/>
            </a:prstGeom>
            <a:gradFill rotWithShape="1">
              <a:gsLst>
                <a:gs pos="0">
                  <a:srgbClr val="225D5F"/>
                </a:gs>
                <a:gs pos="100000">
                  <a:srgbClr val="49CACD"/>
                </a:gs>
              </a:gsLst>
              <a:lin ang="2700000" scaled="1"/>
            </a:gradFill>
            <a:ln w="9525" algn="ctr">
              <a:noFill/>
              <a:round/>
              <a:headEnd/>
              <a:tailEnd/>
            </a:ln>
          </p:spPr>
          <p:txBody>
            <a:bodyPr vert="eaVert" wrap="none" anchor="ctr"/>
            <a:lstStyle/>
            <a:p>
              <a:pPr eaLnBrk="1" hangingPunct="1">
                <a:lnSpc>
                  <a:spcPct val="100000"/>
                </a:lnSpc>
                <a:spcBef>
                  <a:spcPct val="0"/>
                </a:spcBef>
                <a:buFontTx/>
                <a:buNone/>
              </a:pPr>
              <a:endParaRPr lang="zh-CN" altLang="en-US" sz="1800">
                <a:latin typeface="楷体_GB2312" pitchFamily="49" charset="-122"/>
              </a:endParaRPr>
            </a:p>
          </p:txBody>
        </p:sp>
        <p:sp>
          <p:nvSpPr>
            <p:cNvPr id="11" name="Oval 47"/>
            <p:cNvSpPr>
              <a:spLocks noChangeArrowheads="1"/>
            </p:cNvSpPr>
            <p:nvPr/>
          </p:nvSpPr>
          <p:spPr bwMode="gray">
            <a:xfrm>
              <a:off x="2108" y="1319"/>
              <a:ext cx="1650" cy="824"/>
            </a:xfrm>
            <a:prstGeom prst="ellipse">
              <a:avLst/>
            </a:prstGeom>
            <a:gradFill rotWithShape="1">
              <a:gsLst>
                <a:gs pos="0">
                  <a:srgbClr val="49CACD">
                    <a:alpha val="0"/>
                  </a:srgbClr>
                </a:gs>
                <a:gs pos="100000">
                  <a:srgbClr val="BFEDEE"/>
                </a:gs>
              </a:gsLst>
              <a:lin ang="2700000" scaled="1"/>
            </a:gradFill>
            <a:ln w="9525" algn="ctr">
              <a:noFill/>
              <a:round/>
              <a:headEnd/>
              <a:tailEnd/>
            </a:ln>
          </p:spPr>
          <p:txBody>
            <a:bodyPr vert="eaVert" wrap="none" anchor="ctr"/>
            <a:lstStyle/>
            <a:p>
              <a:pPr eaLnBrk="1" hangingPunct="1">
                <a:lnSpc>
                  <a:spcPct val="100000"/>
                </a:lnSpc>
                <a:spcBef>
                  <a:spcPct val="0"/>
                </a:spcBef>
                <a:buFontTx/>
                <a:buNone/>
              </a:pPr>
              <a:endParaRPr lang="zh-CN" altLang="en-US" sz="1800">
                <a:latin typeface="楷体_GB2312" pitchFamily="49" charset="-122"/>
              </a:endParaRPr>
            </a:p>
          </p:txBody>
        </p:sp>
        <p:sp>
          <p:nvSpPr>
            <p:cNvPr id="12" name="Oval 48"/>
            <p:cNvSpPr>
              <a:spLocks noChangeArrowheads="1"/>
            </p:cNvSpPr>
            <p:nvPr/>
          </p:nvSpPr>
          <p:spPr bwMode="gray">
            <a:xfrm>
              <a:off x="2125" y="1327"/>
              <a:ext cx="1570" cy="770"/>
            </a:xfrm>
            <a:prstGeom prst="ellipse">
              <a:avLst/>
            </a:prstGeom>
            <a:gradFill rotWithShape="1">
              <a:gsLst>
                <a:gs pos="0">
                  <a:srgbClr val="3AA0A2"/>
                </a:gs>
                <a:gs pos="100000">
                  <a:srgbClr val="49CACD">
                    <a:alpha val="48000"/>
                  </a:srgbClr>
                </a:gs>
              </a:gsLst>
              <a:lin ang="2700000" scaled="1"/>
            </a:gradFill>
            <a:ln w="9525" algn="ctr">
              <a:noFill/>
              <a:round/>
              <a:headEnd/>
              <a:tailEnd/>
            </a:ln>
          </p:spPr>
          <p:txBody>
            <a:bodyPr vert="eaVert" wrap="none" anchor="ctr"/>
            <a:lstStyle/>
            <a:p>
              <a:pPr eaLnBrk="1" hangingPunct="1">
                <a:lnSpc>
                  <a:spcPct val="100000"/>
                </a:lnSpc>
                <a:spcBef>
                  <a:spcPct val="0"/>
                </a:spcBef>
                <a:buFontTx/>
                <a:buNone/>
              </a:pPr>
              <a:endParaRPr lang="zh-CN" altLang="en-US" sz="1800">
                <a:latin typeface="楷体_GB2312" pitchFamily="49" charset="-122"/>
              </a:endParaRPr>
            </a:p>
          </p:txBody>
        </p:sp>
        <p:sp>
          <p:nvSpPr>
            <p:cNvPr id="13" name="Oval 49"/>
            <p:cNvSpPr>
              <a:spLocks noChangeArrowheads="1"/>
            </p:cNvSpPr>
            <p:nvPr/>
          </p:nvSpPr>
          <p:spPr bwMode="gray">
            <a:xfrm>
              <a:off x="2208" y="1344"/>
              <a:ext cx="1382" cy="624"/>
            </a:xfrm>
            <a:prstGeom prst="ellipse">
              <a:avLst/>
            </a:prstGeom>
            <a:gradFill rotWithShape="1">
              <a:gsLst>
                <a:gs pos="0">
                  <a:srgbClr val="FFFFFF"/>
                </a:gs>
                <a:gs pos="100000">
                  <a:srgbClr val="49CACD">
                    <a:alpha val="37999"/>
                  </a:srgbClr>
                </a:gs>
              </a:gsLst>
              <a:lin ang="2700000" scaled="1"/>
            </a:gradFill>
            <a:ln w="9525" algn="ctr">
              <a:noFill/>
              <a:round/>
              <a:headEnd/>
              <a:tailEnd/>
            </a:ln>
          </p:spPr>
          <p:txBody>
            <a:bodyPr vert="eaVert" wrap="none" anchor="ctr"/>
            <a:lstStyle/>
            <a:p>
              <a:pPr eaLnBrk="1" hangingPunct="1">
                <a:lnSpc>
                  <a:spcPct val="100000"/>
                </a:lnSpc>
                <a:spcBef>
                  <a:spcPct val="0"/>
                </a:spcBef>
                <a:buFontTx/>
                <a:buNone/>
              </a:pPr>
              <a:endParaRPr lang="zh-CN" altLang="en-US" sz="1800">
                <a:latin typeface="楷体_GB2312" pitchFamily="49" charset="-122"/>
              </a:endParaRPr>
            </a:p>
          </p:txBody>
        </p:sp>
      </p:grpSp>
      <p:sp>
        <p:nvSpPr>
          <p:cNvPr id="16" name="Text Box 50"/>
          <p:cNvSpPr txBox="1">
            <a:spLocks noChangeArrowheads="1"/>
          </p:cNvSpPr>
          <p:nvPr/>
        </p:nvSpPr>
        <p:spPr bwMode="auto">
          <a:xfrm>
            <a:off x="3551238" y="1474812"/>
            <a:ext cx="1858962" cy="519113"/>
          </a:xfrm>
          <a:prstGeom prst="rect">
            <a:avLst/>
          </a:prstGeom>
          <a:noFill/>
          <a:ln w="9525" algn="ctr">
            <a:noFill/>
            <a:miter lim="800000"/>
            <a:headEnd/>
            <a:tailEnd/>
          </a:ln>
        </p:spPr>
        <p:txBody>
          <a:bodyPr>
            <a:spAutoFit/>
          </a:bodyPr>
          <a:lstStyle/>
          <a:p>
            <a:pPr algn="ctr">
              <a:lnSpc>
                <a:spcPct val="100000"/>
              </a:lnSpc>
              <a:spcBef>
                <a:spcPct val="0"/>
              </a:spcBef>
              <a:buFontTx/>
              <a:buNone/>
            </a:pPr>
            <a:r>
              <a:rPr lang="zh-CN" altLang="en-US" sz="2800" b="1" dirty="0">
                <a:solidFill>
                  <a:srgbClr val="000000"/>
                </a:solidFill>
                <a:latin typeface="楷体_GB2312" pitchFamily="49" charset="-122"/>
              </a:rPr>
              <a:t>期货分类</a:t>
            </a:r>
            <a:endParaRPr lang="zh-CN" altLang="en-US" sz="2800" dirty="0">
              <a:solidFill>
                <a:srgbClr val="000000"/>
              </a:solidFill>
              <a:latin typeface="楷体_GB2312" pitchFamily="49" charset="-122"/>
            </a:endParaRPr>
          </a:p>
        </p:txBody>
      </p:sp>
      <p:sp>
        <p:nvSpPr>
          <p:cNvPr id="17" name="Text Box 51"/>
          <p:cNvSpPr txBox="1">
            <a:spLocks noChangeArrowheads="1"/>
          </p:cNvSpPr>
          <p:nvPr/>
        </p:nvSpPr>
        <p:spPr bwMode="auto">
          <a:xfrm>
            <a:off x="5715000" y="3062312"/>
            <a:ext cx="2601913" cy="3323987"/>
          </a:xfrm>
          <a:prstGeom prst="rect">
            <a:avLst/>
          </a:prstGeom>
          <a:noFill/>
          <a:ln w="9525">
            <a:noFill/>
            <a:miter lim="800000"/>
            <a:headEnd/>
            <a:tailEnd/>
          </a:ln>
        </p:spPr>
        <p:txBody>
          <a:bodyPr>
            <a:spAutoFit/>
          </a:bodyPr>
          <a:lstStyle/>
          <a:p>
            <a:pPr>
              <a:lnSpc>
                <a:spcPct val="100000"/>
              </a:lnSpc>
              <a:spcBef>
                <a:spcPct val="0"/>
              </a:spcBef>
              <a:buFontTx/>
              <a:buNone/>
            </a:pPr>
            <a:r>
              <a:rPr lang="zh-CN" altLang="en-US" sz="2400" b="1" dirty="0">
                <a:latin typeface="楷体_GB2312" pitchFamily="49" charset="-122"/>
              </a:rPr>
              <a:t>商品期货：</a:t>
            </a:r>
          </a:p>
          <a:p>
            <a:pPr>
              <a:lnSpc>
                <a:spcPct val="100000"/>
              </a:lnSpc>
              <a:spcBef>
                <a:spcPct val="0"/>
              </a:spcBef>
              <a:buFontTx/>
              <a:buNone/>
            </a:pPr>
            <a:r>
              <a:rPr lang="zh-CN" altLang="en-US" sz="2400" b="1" dirty="0" smtClean="0">
                <a:latin typeface="楷体_GB2312" pitchFamily="49" charset="-122"/>
              </a:rPr>
              <a:t>标</a:t>
            </a:r>
            <a:r>
              <a:rPr lang="zh-CN" altLang="en-US" sz="2400" b="1" dirty="0">
                <a:latin typeface="楷体_GB2312" pitchFamily="49" charset="-122"/>
              </a:rPr>
              <a:t>的：实物商品</a:t>
            </a:r>
          </a:p>
          <a:p>
            <a:pPr>
              <a:lnSpc>
                <a:spcPct val="100000"/>
              </a:lnSpc>
              <a:spcBef>
                <a:spcPct val="0"/>
              </a:spcBef>
              <a:buFontTx/>
              <a:buNone/>
            </a:pPr>
            <a:endParaRPr lang="en-US" altLang="zh-CN" sz="2400" b="1" dirty="0" smtClean="0">
              <a:latin typeface="楷体_GB2312" pitchFamily="49" charset="-122"/>
            </a:endParaRPr>
          </a:p>
          <a:p>
            <a:pPr>
              <a:lnSpc>
                <a:spcPct val="100000"/>
              </a:lnSpc>
              <a:spcBef>
                <a:spcPct val="0"/>
              </a:spcBef>
              <a:buFontTx/>
              <a:buNone/>
            </a:pPr>
            <a:endParaRPr lang="en-US" altLang="zh-CN" sz="2400" b="1" dirty="0" smtClean="0">
              <a:latin typeface="楷体_GB2312" pitchFamily="49" charset="-122"/>
            </a:endParaRPr>
          </a:p>
          <a:p>
            <a:pPr>
              <a:lnSpc>
                <a:spcPct val="100000"/>
              </a:lnSpc>
              <a:spcBef>
                <a:spcPct val="0"/>
              </a:spcBef>
              <a:buFontTx/>
              <a:buNone/>
            </a:pPr>
            <a:r>
              <a:rPr lang="zh-CN" altLang="en-US" sz="2400" b="1" dirty="0" smtClean="0">
                <a:latin typeface="楷体_GB2312" pitchFamily="49" charset="-122"/>
              </a:rPr>
              <a:t>   </a:t>
            </a:r>
            <a:r>
              <a:rPr lang="zh-CN" altLang="en-US" sz="2400" b="1" dirty="0">
                <a:latin typeface="楷体_GB2312" pitchFamily="49" charset="-122"/>
              </a:rPr>
              <a:t>农产品期货</a:t>
            </a:r>
          </a:p>
          <a:p>
            <a:pPr>
              <a:lnSpc>
                <a:spcPct val="100000"/>
              </a:lnSpc>
              <a:spcBef>
                <a:spcPct val="0"/>
              </a:spcBef>
              <a:buFontTx/>
              <a:buNone/>
            </a:pPr>
            <a:r>
              <a:rPr lang="zh-CN" altLang="en-US" sz="2400" b="1" dirty="0" smtClean="0">
                <a:latin typeface="楷体_GB2312" pitchFamily="49" charset="-122"/>
              </a:rPr>
              <a:t>   </a:t>
            </a:r>
            <a:r>
              <a:rPr lang="zh-CN" altLang="en-US" sz="2400" b="1" dirty="0">
                <a:latin typeface="楷体_GB2312" pitchFamily="49" charset="-122"/>
              </a:rPr>
              <a:t>能源期货</a:t>
            </a:r>
          </a:p>
          <a:p>
            <a:pPr eaLnBrk="1" hangingPunct="1">
              <a:lnSpc>
                <a:spcPct val="100000"/>
              </a:lnSpc>
              <a:spcBef>
                <a:spcPct val="0"/>
              </a:spcBef>
              <a:buFontTx/>
              <a:buNone/>
            </a:pPr>
            <a:r>
              <a:rPr lang="zh-CN" altLang="en-US" sz="2400" b="1" dirty="0" smtClean="0">
                <a:latin typeface="楷体_GB2312" pitchFamily="49" charset="-122"/>
              </a:rPr>
              <a:t>   </a:t>
            </a:r>
            <a:r>
              <a:rPr lang="zh-CN" altLang="en-US" sz="2400" b="1" dirty="0">
                <a:latin typeface="楷体_GB2312" pitchFamily="49" charset="-122"/>
              </a:rPr>
              <a:t>工业金属期货</a:t>
            </a:r>
          </a:p>
          <a:p>
            <a:pPr eaLnBrk="1" hangingPunct="1">
              <a:lnSpc>
                <a:spcPct val="100000"/>
              </a:lnSpc>
              <a:spcBef>
                <a:spcPct val="0"/>
              </a:spcBef>
              <a:buFontTx/>
              <a:buNone/>
            </a:pPr>
            <a:r>
              <a:rPr lang="zh-CN" altLang="en-US" sz="2400" b="1" dirty="0" smtClean="0">
                <a:latin typeface="楷体_GB2312" pitchFamily="49" charset="-122"/>
              </a:rPr>
              <a:t>   </a:t>
            </a:r>
            <a:r>
              <a:rPr lang="zh-CN" altLang="en-US" sz="2400" b="1" dirty="0">
                <a:latin typeface="楷体_GB2312" pitchFamily="49" charset="-122"/>
              </a:rPr>
              <a:t>贵金属期货</a:t>
            </a:r>
          </a:p>
          <a:p>
            <a:pPr eaLnBrk="1" hangingPunct="1">
              <a:lnSpc>
                <a:spcPct val="100000"/>
              </a:lnSpc>
              <a:spcBef>
                <a:spcPct val="0"/>
              </a:spcBef>
              <a:buFontTx/>
              <a:buNone/>
            </a:pPr>
            <a:r>
              <a:rPr lang="zh-CN" altLang="en-US" sz="1800" b="1" dirty="0">
                <a:latin typeface="楷体_GB2312" pitchFamily="49" charset="-122"/>
              </a:rPr>
              <a:t>    </a:t>
            </a:r>
          </a:p>
        </p:txBody>
      </p:sp>
      <p:sp>
        <p:nvSpPr>
          <p:cNvPr id="19"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期货的分类</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124744"/>
            <a:ext cx="3886200" cy="5400600"/>
          </a:xfrm>
          <a:prstGeom prst="rect">
            <a:avLst/>
          </a:prstGeom>
        </p:spPr>
        <p:txBody>
          <a:bodyPr/>
          <a:lstStyle/>
          <a:p>
            <a:pPr marL="342900" marR="0" lvl="0" indent="-342900" algn="just" defTabSz="914400" rtl="0" eaLnBrk="0" fontAlgn="base" latinLnBrk="0" hangingPunct="0">
              <a:lnSpc>
                <a:spcPct val="150000"/>
              </a:lnSpc>
              <a:spcBef>
                <a:spcPct val="20000"/>
              </a:spcBef>
              <a:spcAft>
                <a:spcPct val="0"/>
              </a:spcAft>
              <a:buClr>
                <a:schemeClr val="tx1"/>
              </a:buClr>
              <a:buSzTx/>
              <a:buFontTx/>
              <a:buNone/>
              <a:tabLst/>
              <a:defRPr/>
            </a:pPr>
            <a:r>
              <a:rPr kumimoji="0" lang="zh-CN" altLang="en-US" sz="2800" b="1" i="0" u="none" strike="noStrike" kern="0" cap="none" spc="0" normalizeH="0" baseline="0" noProof="0" dirty="0" smtClean="0">
                <a:ln>
                  <a:noFill/>
                </a:ln>
                <a:solidFill>
                  <a:schemeClr val="tx1"/>
                </a:solidFill>
                <a:effectLst/>
                <a:uLnTx/>
                <a:uFillTx/>
                <a:latin typeface="+mn-lt"/>
                <a:ea typeface="微软雅黑" pitchFamily="34" charset="-122"/>
                <a:cs typeface="+mn-cs"/>
              </a:rPr>
              <a:t>期货市场</a:t>
            </a:r>
            <a:r>
              <a:rPr kumimoji="0" lang="en-US" altLang="zh-CN" sz="2800" b="1" i="0" u="none" strike="noStrike" kern="0" cap="none" spc="0" normalizeH="0" baseline="0" noProof="0" dirty="0" smtClean="0">
                <a:ln>
                  <a:noFill/>
                </a:ln>
                <a:solidFill>
                  <a:schemeClr val="tx1"/>
                </a:solidFill>
                <a:effectLst/>
                <a:uLnTx/>
                <a:uFillTx/>
                <a:latin typeface="+mn-lt"/>
                <a:ea typeface="微软雅黑" pitchFamily="34" charset="-122"/>
                <a:cs typeface="+mn-cs"/>
              </a:rPr>
              <a:t>——</a:t>
            </a:r>
          </a:p>
          <a:p>
            <a:pPr marL="342900" marR="0" lvl="0" indent="-342900" algn="just" defTabSz="914400" rtl="0" eaLnBrk="0" fontAlgn="base" latinLnBrk="0" hangingPunct="0">
              <a:lnSpc>
                <a:spcPct val="150000"/>
              </a:lnSpc>
              <a:spcBef>
                <a:spcPct val="20000"/>
              </a:spcBef>
              <a:spcAft>
                <a:spcPct val="0"/>
              </a:spcAft>
              <a:buClr>
                <a:schemeClr val="tx1"/>
              </a:buClr>
              <a:buSzTx/>
              <a:buFontTx/>
              <a:buNone/>
              <a:tabLst/>
              <a:defRPr/>
            </a:pPr>
            <a:r>
              <a:rPr kumimoji="0" lang="zh-CN" altLang="en-US" sz="2800" b="0" i="0" u="none" strike="noStrike" kern="0" cap="none" spc="0" normalizeH="0" baseline="0" noProof="0" dirty="0" smtClean="0">
                <a:ln>
                  <a:noFill/>
                </a:ln>
                <a:solidFill>
                  <a:schemeClr val="tx1"/>
                </a:solidFill>
                <a:effectLst/>
                <a:uLnTx/>
                <a:uFillTx/>
                <a:latin typeface="+mn-lt"/>
                <a:ea typeface="微软雅黑" pitchFamily="34" charset="-122"/>
                <a:cs typeface="+mn-cs"/>
              </a:rPr>
              <a:t>买卖期货合约的市场</a:t>
            </a:r>
          </a:p>
          <a:p>
            <a:pPr marL="342900" marR="0" lvl="0" indent="-342900" algn="just" defTabSz="914400" rtl="0" eaLnBrk="0" fontAlgn="base" latinLnBrk="0" hangingPunct="0">
              <a:lnSpc>
                <a:spcPct val="150000"/>
              </a:lnSpc>
              <a:spcBef>
                <a:spcPct val="20000"/>
              </a:spcBef>
              <a:spcAft>
                <a:spcPct val="0"/>
              </a:spcAft>
              <a:buClr>
                <a:schemeClr val="tx1"/>
              </a:buClr>
              <a:buSzTx/>
              <a:buFont typeface="Wingdings" pitchFamily="2" charset="2"/>
              <a:buChar char="n"/>
              <a:tabLst/>
              <a:defRPr/>
            </a:pPr>
            <a:r>
              <a:rPr kumimoji="0" lang="zh-CN" altLang="en-US" sz="2800" b="0" i="0" u="none" strike="noStrike" kern="0" cap="none" spc="0" normalizeH="0" baseline="0" noProof="0" dirty="0" smtClean="0">
                <a:ln>
                  <a:noFill/>
                </a:ln>
                <a:solidFill>
                  <a:schemeClr val="tx1"/>
                </a:solidFill>
                <a:effectLst/>
                <a:uLnTx/>
                <a:uFillTx/>
                <a:latin typeface="+mn-lt"/>
                <a:ea typeface="微软雅黑" pitchFamily="34" charset="-122"/>
                <a:cs typeface="+mn-cs"/>
              </a:rPr>
              <a:t>由转移价格波动风险的生产经营者和承受价格风险而获利的风险投资者参加</a:t>
            </a:r>
          </a:p>
          <a:p>
            <a:pPr marL="342900" marR="0" lvl="0" indent="-342900" algn="just" defTabSz="914400" rtl="0" eaLnBrk="0" fontAlgn="base" latinLnBrk="0" hangingPunct="0">
              <a:lnSpc>
                <a:spcPct val="150000"/>
              </a:lnSpc>
              <a:spcBef>
                <a:spcPct val="20000"/>
              </a:spcBef>
              <a:spcAft>
                <a:spcPct val="0"/>
              </a:spcAft>
              <a:buClr>
                <a:schemeClr val="tx1"/>
              </a:buClr>
              <a:buSzTx/>
              <a:buFont typeface="Wingdings" pitchFamily="2" charset="2"/>
              <a:buChar char="n"/>
              <a:tabLst/>
              <a:defRPr/>
            </a:pPr>
            <a:r>
              <a:rPr kumimoji="0" lang="zh-CN" altLang="en-US" sz="2800" b="0" i="0" u="none" strike="noStrike" kern="0" cap="none" spc="0" normalizeH="0" baseline="0" noProof="0" dirty="0" smtClean="0">
                <a:ln>
                  <a:noFill/>
                </a:ln>
                <a:solidFill>
                  <a:schemeClr val="tx1"/>
                </a:solidFill>
                <a:effectLst/>
                <a:uLnTx/>
                <a:uFillTx/>
                <a:latin typeface="+mn-lt"/>
                <a:ea typeface="微软雅黑" pitchFamily="34" charset="-122"/>
                <a:cs typeface="+mn-cs"/>
              </a:rPr>
              <a:t>在交易所内进行交易</a:t>
            </a:r>
          </a:p>
          <a:p>
            <a:pPr marL="342900" marR="0" lvl="0" indent="-342900" algn="just" defTabSz="914400" rtl="0" eaLnBrk="0" fontAlgn="base" latinLnBrk="0" hangingPunct="0">
              <a:lnSpc>
                <a:spcPct val="150000"/>
              </a:lnSpc>
              <a:spcBef>
                <a:spcPct val="20000"/>
              </a:spcBef>
              <a:spcAft>
                <a:spcPct val="0"/>
              </a:spcAft>
              <a:buClr>
                <a:schemeClr val="tx1"/>
              </a:buClr>
              <a:buSzTx/>
              <a:buFont typeface="Wingdings" pitchFamily="2" charset="2"/>
              <a:buChar char="n"/>
              <a:tabLst/>
              <a:defRPr/>
            </a:pPr>
            <a:r>
              <a:rPr kumimoji="0" lang="zh-CN" altLang="en-US" sz="2800" b="0" i="0" u="none" strike="noStrike" kern="0" cap="none" spc="0" normalizeH="0" baseline="0" noProof="0" dirty="0" smtClean="0">
                <a:ln>
                  <a:noFill/>
                </a:ln>
                <a:solidFill>
                  <a:schemeClr val="tx1"/>
                </a:solidFill>
                <a:effectLst/>
                <a:uLnTx/>
                <a:uFillTx/>
                <a:latin typeface="+mn-lt"/>
                <a:ea typeface="微软雅黑" pitchFamily="34" charset="-122"/>
                <a:cs typeface="+mn-cs"/>
              </a:rPr>
              <a:t>保证金制度为保障</a:t>
            </a:r>
          </a:p>
          <a:p>
            <a:pPr marL="342900" marR="0" lvl="0" indent="-342900" algn="l" defTabSz="914400" rtl="0" eaLnBrk="0" fontAlgn="base" latinLnBrk="0" hangingPunct="0">
              <a:lnSpc>
                <a:spcPct val="90000"/>
              </a:lnSpc>
              <a:spcBef>
                <a:spcPct val="20000"/>
              </a:spcBef>
              <a:spcAft>
                <a:spcPct val="0"/>
              </a:spcAft>
              <a:buClr>
                <a:schemeClr val="tx1"/>
              </a:buClr>
              <a:buSzTx/>
              <a:buFont typeface="Wingdings" pitchFamily="2" charset="2"/>
              <a:buChar char="n"/>
              <a:tabLst/>
              <a:defRPr/>
            </a:pPr>
            <a:endParaRPr kumimoji="0" lang="zh-CN" altLang="en-US" sz="2400" b="0" i="0" u="none" strike="noStrike" kern="0" cap="none" spc="0" normalizeH="0" baseline="0" noProof="0" dirty="0" smtClean="0">
              <a:ln>
                <a:noFill/>
              </a:ln>
              <a:solidFill>
                <a:schemeClr val="tx1"/>
              </a:solidFill>
              <a:effectLst/>
              <a:uLnTx/>
              <a:uFillTx/>
              <a:latin typeface="+mn-lt"/>
              <a:ea typeface="微软雅黑" pitchFamily="34" charset="-122"/>
              <a:cs typeface="+mn-cs"/>
            </a:endParaRPr>
          </a:p>
        </p:txBody>
      </p:sp>
      <p:pic>
        <p:nvPicPr>
          <p:cNvPr id="5" name="Picture 10"/>
          <p:cNvPicPr>
            <a:picLocks noChangeAspect="1" noChangeArrowheads="1"/>
          </p:cNvPicPr>
          <p:nvPr/>
        </p:nvPicPr>
        <p:blipFill>
          <a:blip r:embed="rId3" cstate="print"/>
          <a:srcRect/>
          <a:stretch>
            <a:fillRect/>
          </a:stretch>
        </p:blipFill>
        <p:spPr bwMode="auto">
          <a:xfrm>
            <a:off x="4114800" y="1030560"/>
            <a:ext cx="4648200" cy="5638800"/>
          </a:xfrm>
          <a:prstGeom prst="rect">
            <a:avLst/>
          </a:prstGeom>
          <a:noFill/>
          <a:ln w="9525" algn="ctr">
            <a:noFill/>
            <a:miter lim="800000"/>
            <a:headEnd/>
            <a:tailEnd/>
          </a:ln>
          <a:effectLst/>
        </p:spPr>
      </p:pic>
      <p:sp>
        <p:nvSpPr>
          <p:cNvPr id="6" name="Text Box 49"/>
          <p:cNvSpPr txBox="1">
            <a:spLocks noChangeArrowheads="1"/>
          </p:cNvSpPr>
          <p:nvPr/>
        </p:nvSpPr>
        <p:spPr bwMode="auto">
          <a:xfrm>
            <a:off x="433388" y="290513"/>
            <a:ext cx="5495925" cy="457200"/>
          </a:xfrm>
          <a:prstGeom prst="rect">
            <a:avLst/>
          </a:prstGeom>
          <a:noFill/>
          <a:ln w="9525" algn="ctr">
            <a:noFill/>
            <a:miter lim="800000"/>
            <a:headEnd/>
            <a:tailEnd/>
          </a:ln>
        </p:spPr>
        <p:txBody>
          <a:bodyPr anchor="ctr"/>
          <a:lstStyle/>
          <a:p>
            <a:r>
              <a:rPr lang="zh-CN" altLang="en-US" sz="2400" b="1" dirty="0" smtClean="0">
                <a:solidFill>
                  <a:schemeClr val="bg1"/>
                </a:solidFill>
              </a:rPr>
              <a:t>什么是期货市场</a:t>
            </a:r>
            <a:endParaRPr lang="en-US" altLang="zh-CN" sz="2400" b="1"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9cebc0f-4303-45b2-0070-540000200043"/>
</p:tagLst>
</file>

<file path=ppt/theme/theme1.xml><?xml version="1.0" encoding="utf-8"?>
<a:theme xmlns:a="http://schemas.openxmlformats.org/drawingml/2006/main" name="nordridesign.com">
  <a:themeElements>
    <a:clrScheme name="nordridesign.com 2">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FF6600"/>
      </a:hlink>
      <a:folHlink>
        <a:srgbClr val="808080"/>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253C5D"/>
        </a:hlink>
        <a:folHlink>
          <a:srgbClr val="5880BC"/>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FF66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rdridesign.com">
  <a:themeElements>
    <a:clrScheme name="1_nordridesign.com 2">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FF6600"/>
      </a:hlink>
      <a:folHlink>
        <a:srgbClr val="808080"/>
      </a:folHlink>
    </a:clrScheme>
    <a:fontScheme name="1_nordridesign.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ordridesign.com 1">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253C5D"/>
        </a:hlink>
        <a:folHlink>
          <a:srgbClr val="5880BC"/>
        </a:folHlink>
      </a:clrScheme>
      <a:clrMap bg1="lt1" tx1="dk1" bg2="lt2" tx2="dk2" accent1="accent1" accent2="accent2" accent3="accent3" accent4="accent4" accent5="accent5" accent6="accent6" hlink="hlink" folHlink="folHlink"/>
    </a:extraClrScheme>
    <a:extraClrScheme>
      <a:clrScheme name="1_nordridesign.com 2">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FF66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nordridesign.com">
  <a:themeElements>
    <a:clrScheme name="6_nordridesign.com 15">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FF6600"/>
      </a:hlink>
      <a:folHlink>
        <a:srgbClr val="808080"/>
      </a:folHlink>
    </a:clrScheme>
    <a:fontScheme name="6_nordridesign.com">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6_nordridesign.com 14">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253C5D"/>
        </a:hlink>
        <a:folHlink>
          <a:srgbClr val="5880BC"/>
        </a:folHlink>
      </a:clrScheme>
      <a:clrMap bg1="lt1" tx1="dk1" bg2="lt2" tx2="dk2" accent1="accent1" accent2="accent2" accent3="accent3" accent4="accent4" accent5="accent5" accent6="accent6" hlink="hlink" folHlink="folHlink"/>
    </a:extraClrScheme>
    <a:extraClrScheme>
      <a:clrScheme name="6_nordridesign.com 15">
        <a:dk1>
          <a:srgbClr val="000000"/>
        </a:dk1>
        <a:lt1>
          <a:srgbClr val="FFFFFF"/>
        </a:lt1>
        <a:dk2>
          <a:srgbClr val="000000"/>
        </a:dk2>
        <a:lt2>
          <a:srgbClr val="DDDDDD"/>
        </a:lt2>
        <a:accent1>
          <a:srgbClr val="436BA7"/>
        </a:accent1>
        <a:accent2>
          <a:srgbClr val="2D4971"/>
        </a:accent2>
        <a:accent3>
          <a:srgbClr val="FFFFFF"/>
        </a:accent3>
        <a:accent4>
          <a:srgbClr val="000000"/>
        </a:accent4>
        <a:accent5>
          <a:srgbClr val="B0BAD0"/>
        </a:accent5>
        <a:accent6>
          <a:srgbClr val="284166"/>
        </a:accent6>
        <a:hlink>
          <a:srgbClr val="FF66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正文">
  <a:themeElements>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自定义设计方案">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rgbClr val="000000"/>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alpha val="50000"/>
          </a:schemeClr>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rgbClr val="000000"/>
            </a:solidFill>
            <a:effectLst/>
            <a:latin typeface="Arial" charset="0"/>
            <a:ea typeface="楷体_GB2312"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8812</TotalTime>
  <Words>2589</Words>
  <Application>Microsoft Office PowerPoint</Application>
  <PresentationFormat>全屏显示(4:3)</PresentationFormat>
  <Paragraphs>424</Paragraphs>
  <Slides>39</Slides>
  <Notes>33</Notes>
  <HiddenSlides>0</HiddenSlides>
  <MMClips>0</MMClips>
  <ScaleCrop>false</ScaleCrop>
  <HeadingPairs>
    <vt:vector size="4" baseType="variant">
      <vt:variant>
        <vt:lpstr>主题</vt:lpstr>
      </vt:variant>
      <vt:variant>
        <vt:i4>4</vt:i4>
      </vt:variant>
      <vt:variant>
        <vt:lpstr>幻灯片标题</vt:lpstr>
      </vt:variant>
      <vt:variant>
        <vt:i4>39</vt:i4>
      </vt:variant>
    </vt:vector>
  </HeadingPairs>
  <TitlesOfParts>
    <vt:vector size="43" baseType="lpstr">
      <vt:lpstr>nordridesign.com</vt:lpstr>
      <vt:lpstr>1_nordridesign.com</vt:lpstr>
      <vt:lpstr>6_nordridesign.com</vt:lpstr>
      <vt:lpstr>正文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国泰君安期货</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PPT应用设计标准</dc:title>
  <cp:lastModifiedBy>成晶晶</cp:lastModifiedBy>
  <cp:revision>650</cp:revision>
  <dcterms:created xsi:type="dcterms:W3CDTF">2008-05-06T01:42:58Z</dcterms:created>
  <dcterms:modified xsi:type="dcterms:W3CDTF">2013-10-29T04:13:23Z</dcterms:modified>
</cp:coreProperties>
</file>